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5"/>
  </p:sldMasterIdLst>
  <p:notesMasterIdLst>
    <p:notesMasterId r:id="rId16"/>
  </p:notesMasterIdLst>
  <p:sldIdLst>
    <p:sldId id="306" r:id="rId6"/>
    <p:sldId id="308" r:id="rId7"/>
    <p:sldId id="309" r:id="rId8"/>
    <p:sldId id="313" r:id="rId9"/>
    <p:sldId id="307" r:id="rId10"/>
    <p:sldId id="303" r:id="rId11"/>
    <p:sldId id="312" r:id="rId12"/>
    <p:sldId id="304" r:id="rId13"/>
    <p:sldId id="311" r:id="rId14"/>
    <p:sldId id="305" r:id="rId1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A3C00"/>
    <a:srgbClr val="EE6000"/>
    <a:srgbClr val="FFEAA7"/>
    <a:srgbClr val="F7FFD9"/>
    <a:srgbClr val="D7E9FD"/>
    <a:srgbClr val="5EC7E8"/>
    <a:srgbClr val="E2EDFE"/>
    <a:srgbClr val="9A84D8"/>
    <a:srgbClr val="B0D3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淺色樣式 3 - 輔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93" autoAdjust="0"/>
    <p:restoredTop sz="66232" autoAdjust="0"/>
  </p:normalViewPr>
  <p:slideViewPr>
    <p:cSldViewPr snapToGrid="0">
      <p:cViewPr varScale="1">
        <p:scale>
          <a:sx n="118" d="100"/>
          <a:sy n="118" d="100"/>
        </p:scale>
        <p:origin x="152"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4BEAF-34C5-4923-A9B8-601BF92B563F}" type="datetimeFigureOut">
              <a:rPr lang="zh-TW" altLang="en-US" smtClean="0"/>
              <a:t>2023/8/22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E0C9B-1FCA-4F8E-98FC-948F91FD2D7F}" type="slidenum">
              <a:rPr lang="zh-TW" altLang="en-US" smtClean="0"/>
              <a:t>‹#›</a:t>
            </a:fld>
            <a:endParaRPr lang="zh-TW" altLang="en-US"/>
          </a:p>
        </p:txBody>
      </p:sp>
    </p:spTree>
    <p:extLst>
      <p:ext uri="{BB962C8B-B14F-4D97-AF65-F5344CB8AC3E}">
        <p14:creationId xmlns:p14="http://schemas.microsoft.com/office/powerpoint/2010/main" val="3793427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5" name="Google Shape;4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55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5</a:t>
            </a:fld>
            <a:endParaRPr lang="de-DE"/>
          </a:p>
        </p:txBody>
      </p:sp>
    </p:spTree>
    <p:extLst>
      <p:ext uri="{BB962C8B-B14F-4D97-AF65-F5344CB8AC3E}">
        <p14:creationId xmlns:p14="http://schemas.microsoft.com/office/powerpoint/2010/main" val="172421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8</a:t>
            </a:fld>
            <a:endParaRPr lang="zh-TW" altLang="en-US"/>
          </a:p>
        </p:txBody>
      </p:sp>
    </p:spTree>
    <p:extLst>
      <p:ext uri="{BB962C8B-B14F-4D97-AF65-F5344CB8AC3E}">
        <p14:creationId xmlns:p14="http://schemas.microsoft.com/office/powerpoint/2010/main" val="59009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9</a:t>
            </a:fld>
            <a:endParaRPr lang="zh-TW" altLang="en-US"/>
          </a:p>
        </p:txBody>
      </p:sp>
    </p:spTree>
    <p:extLst>
      <p:ext uri="{BB962C8B-B14F-4D97-AF65-F5344CB8AC3E}">
        <p14:creationId xmlns:p14="http://schemas.microsoft.com/office/powerpoint/2010/main" val="4199165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首頁板式">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7"/>
          <p:cNvSpPr>
            <a:spLocks noGrp="1" noChangeArrowheads="1"/>
          </p:cNvSpPr>
          <p:nvPr>
            <p:ph type="ctrTitle" hasCustomPrompt="1"/>
          </p:nvPr>
        </p:nvSpPr>
        <p:spPr>
          <a:xfrm>
            <a:off x="3360217" y="1134536"/>
            <a:ext cx="8280000" cy="2691662"/>
          </a:xfrm>
          <a:noFill/>
          <a:ln w="9525">
            <a:noFill/>
            <a:miter lim="800000"/>
            <a:headEnd/>
            <a:tailEnd/>
          </a:ln>
        </p:spPr>
        <p:txBody>
          <a:bodyPr vert="horz" wrap="square" lIns="0" tIns="45720" rIns="0" bIns="45720" numCol="1" anchor="b" anchorCtr="0" compatLnSpc="1">
            <a:prstTxWarp prst="textNoShape">
              <a:avLst/>
            </a:prstTxWarp>
          </a:bodyPr>
          <a:lstStyle>
            <a:lvl1pPr algn="r" rtl="0" eaLnBrk="0" fontAlgn="base" hangingPunct="0">
              <a:lnSpc>
                <a:spcPct val="110000"/>
              </a:lnSpc>
              <a:spcBef>
                <a:spcPct val="0"/>
              </a:spcBef>
              <a:spcAft>
                <a:spcPct val="0"/>
              </a:spcAft>
              <a:defRPr lang="de-DE" altLang="zh-TW" sz="4600" b="1" i="0" dirty="0">
                <a:ln w="12700">
                  <a:noFill/>
                </a:ln>
                <a:solidFill>
                  <a:schemeClr val="tx1">
                    <a:lumMod val="85000"/>
                    <a:lumOff val="15000"/>
                  </a:schemeClr>
                </a:solidFill>
                <a:effectLst>
                  <a:glow rad="101600">
                    <a:schemeClr val="bg1">
                      <a:alpha val="70000"/>
                    </a:schemeClr>
                  </a:glow>
                </a:effectLst>
                <a:latin typeface="+mj-lt"/>
                <a:ea typeface="+mj-ea"/>
                <a:cs typeface="Tahoma" pitchFamily="34" charset="0"/>
              </a:defRPr>
            </a:lvl1pPr>
          </a:lstStyle>
          <a:p>
            <a:r>
              <a:rPr lang="en-US" altLang="zh-TW" dirty="0"/>
              <a:t>Click to edit master title style</a:t>
            </a:r>
            <a:endParaRPr lang="de-DE" dirty="0"/>
          </a:p>
        </p:txBody>
      </p:sp>
      <p:sp>
        <p:nvSpPr>
          <p:cNvPr id="6" name="Rectangle 12"/>
          <p:cNvSpPr>
            <a:spLocks noGrp="1" noChangeArrowheads="1"/>
          </p:cNvSpPr>
          <p:nvPr>
            <p:ph type="subTitle" idx="1" hasCustomPrompt="1"/>
          </p:nvPr>
        </p:nvSpPr>
        <p:spPr bwMode="gray">
          <a:xfrm>
            <a:off x="3360217" y="3899123"/>
            <a:ext cx="8280000" cy="839811"/>
          </a:xfrm>
        </p:spPr>
        <p:txBody>
          <a:bodyPr lIns="0" tIns="45720" rIns="0" bIns="45720"/>
          <a:lstStyle>
            <a:lvl1pPr marL="0" indent="0" algn="r">
              <a:buFont typeface="Wingdings" pitchFamily="2" charset="2"/>
              <a:buNone/>
              <a:defRPr sz="1800">
                <a:solidFill>
                  <a:schemeClr val="tx1">
                    <a:lumMod val="65000"/>
                    <a:lumOff val="35000"/>
                  </a:schemeClr>
                </a:solidFill>
                <a:effectLst/>
              </a:defRPr>
            </a:lvl1pPr>
          </a:lstStyle>
          <a:p>
            <a:r>
              <a:rPr lang="de-DE" dirty="0"/>
              <a:t>Date</a:t>
            </a:r>
          </a:p>
        </p:txBody>
      </p:sp>
      <p:sp>
        <p:nvSpPr>
          <p:cNvPr id="11" name="文字方塊 10"/>
          <p:cNvSpPr txBox="1"/>
          <p:nvPr userDrawn="1"/>
        </p:nvSpPr>
        <p:spPr>
          <a:xfrm>
            <a:off x="6808206" y="6558620"/>
            <a:ext cx="5383793" cy="253916"/>
          </a:xfrm>
          <a:prstGeom prst="rect">
            <a:avLst/>
          </a:prstGeom>
          <a:noFill/>
        </p:spPr>
        <p:txBody>
          <a:bodyPr wrap="square" lIns="180000" rIns="180000" rtlCol="0">
            <a:spAutoFit/>
          </a:bodyPr>
          <a:lstStyle/>
          <a:p>
            <a:pPr marL="0" marR="0" indent="0" algn="r" defTabSz="1219170" rtl="0" eaLnBrk="1" fontAlgn="base" latinLnBrk="0" hangingPunct="1">
              <a:lnSpc>
                <a:spcPct val="100000"/>
              </a:lnSpc>
              <a:spcBef>
                <a:spcPct val="0"/>
              </a:spcBef>
              <a:spcAft>
                <a:spcPct val="0"/>
              </a:spcAft>
              <a:buClrTx/>
              <a:buSzTx/>
              <a:buFontTx/>
              <a:buNone/>
              <a:tabLst/>
              <a:defRPr/>
            </a:pPr>
            <a:r>
              <a:rPr lang="en-US" altLang="zh-TW" sz="1050" b="1" kern="1200" dirty="0">
                <a:solidFill>
                  <a:schemeClr val="bg1"/>
                </a:solidFill>
                <a:effectLst>
                  <a:outerShdw blurRad="101600" dist="25400" dir="2700000" algn="tl" rotWithShape="0">
                    <a:prstClr val="black">
                      <a:alpha val="65000"/>
                    </a:prstClr>
                  </a:outerShdw>
                </a:effectLst>
                <a:latin typeface="+mn-lt"/>
                <a:ea typeface="新細明體" pitchFamily="18" charset="-120"/>
                <a:cs typeface="Arial" charset="0"/>
              </a:rPr>
              <a:t>□</a:t>
            </a:r>
            <a:r>
              <a:rPr lang="en-US" altLang="zh-TW" sz="1050" b="1" kern="1200" dirty="0">
                <a:solidFill>
                  <a:schemeClr val="bg1"/>
                </a:solidFill>
                <a:effectLst>
                  <a:outerShdw blurRad="101600" dist="25400" dir="2700000" algn="tl" rotWithShape="0">
                    <a:prstClr val="black">
                      <a:alpha val="65000"/>
                    </a:prstClr>
                  </a:outerShdw>
                </a:effectLst>
                <a:latin typeface="+mn-lt"/>
                <a:ea typeface="+mn-ea"/>
                <a:cs typeface="Arial" charset="0"/>
              </a:rPr>
              <a:t> Normal     </a:t>
            </a:r>
            <a:r>
              <a:rPr lang="en-US" altLang="zh-TW" sz="1050" b="1" kern="1200" dirty="0">
                <a:solidFill>
                  <a:schemeClr val="bg1"/>
                </a:solidFill>
                <a:effectLst>
                  <a:outerShdw blurRad="101600" dist="25400" dir="2700000" algn="tl" rotWithShape="0">
                    <a:prstClr val="black">
                      <a:alpha val="65000"/>
                    </a:prstClr>
                  </a:outerShdw>
                </a:effectLst>
                <a:latin typeface="+mn-lt"/>
                <a:ea typeface="新細明體" pitchFamily="18" charset="-120"/>
                <a:cs typeface="Arial" charset="0"/>
              </a:rPr>
              <a:t>□</a:t>
            </a:r>
            <a:r>
              <a:rPr lang="en-US" altLang="zh-TW" sz="1050" b="1" kern="1200" dirty="0">
                <a:solidFill>
                  <a:schemeClr val="bg1"/>
                </a:solidFill>
                <a:effectLst>
                  <a:outerShdw blurRad="101600" dist="25400" dir="2700000" algn="tl" rotWithShape="0">
                    <a:prstClr val="black">
                      <a:alpha val="65000"/>
                    </a:prstClr>
                  </a:outerShdw>
                </a:effectLst>
                <a:latin typeface="+mn-lt"/>
                <a:ea typeface="+mn-ea"/>
                <a:cs typeface="Arial" charset="0"/>
              </a:rPr>
              <a:t> Internal Use     </a:t>
            </a:r>
            <a:r>
              <a:rPr lang="en-US" altLang="zh-TW" sz="1050" b="1" kern="1200" dirty="0">
                <a:solidFill>
                  <a:schemeClr val="bg1"/>
                </a:solidFill>
                <a:effectLst>
                  <a:outerShdw blurRad="101600" dist="25400" dir="2700000" algn="tl" rotWithShape="0">
                    <a:prstClr val="black">
                      <a:alpha val="65000"/>
                    </a:prstClr>
                  </a:outerShdw>
                </a:effectLst>
                <a:latin typeface="+mn-lt"/>
                <a:ea typeface="新細明體" pitchFamily="18" charset="-120"/>
                <a:cs typeface="Arial" charset="0"/>
              </a:rPr>
              <a:t>■</a:t>
            </a:r>
            <a:r>
              <a:rPr lang="en-US" altLang="zh-TW" sz="1050" b="1" kern="1200" dirty="0">
                <a:solidFill>
                  <a:schemeClr val="bg1"/>
                </a:solidFill>
                <a:effectLst>
                  <a:outerShdw blurRad="101600" dist="25400" dir="2700000" algn="tl" rotWithShape="0">
                    <a:prstClr val="black">
                      <a:alpha val="65000"/>
                    </a:prstClr>
                  </a:outerShdw>
                </a:effectLst>
                <a:latin typeface="+mn-lt"/>
                <a:ea typeface="+mn-ea"/>
                <a:cs typeface="Arial" charset="0"/>
              </a:rPr>
              <a:t> Confidential     </a:t>
            </a:r>
            <a:r>
              <a:rPr lang="en-US" altLang="zh-TW" sz="1050" b="1" kern="1200" dirty="0">
                <a:solidFill>
                  <a:schemeClr val="bg1"/>
                </a:solidFill>
                <a:effectLst>
                  <a:outerShdw blurRad="101600" dist="25400" dir="2700000" algn="tl" rotWithShape="0">
                    <a:prstClr val="black">
                      <a:alpha val="65000"/>
                    </a:prstClr>
                  </a:outerShdw>
                </a:effectLst>
                <a:latin typeface="+mn-lt"/>
                <a:ea typeface="新細明體" pitchFamily="18" charset="-120"/>
                <a:cs typeface="Arial" charset="0"/>
              </a:rPr>
              <a:t>□</a:t>
            </a:r>
            <a:r>
              <a:rPr lang="en-US" altLang="zh-TW" sz="1050" b="1" kern="1200" dirty="0">
                <a:solidFill>
                  <a:schemeClr val="bg1"/>
                </a:solidFill>
                <a:effectLst>
                  <a:outerShdw blurRad="101600" dist="25400" dir="2700000" algn="tl" rotWithShape="0">
                    <a:prstClr val="black">
                      <a:alpha val="65000"/>
                    </a:prstClr>
                  </a:outerShdw>
                </a:effectLst>
                <a:latin typeface="+mn-lt"/>
                <a:ea typeface="+mn-ea"/>
                <a:cs typeface="Arial" charset="0"/>
              </a:rPr>
              <a:t> Restricted Confidential</a:t>
            </a:r>
            <a:endParaRPr lang="zh-TW" altLang="en-US" sz="1050" b="1" dirty="0">
              <a:solidFill>
                <a:schemeClr val="bg1"/>
              </a:solidFill>
              <a:effectLst>
                <a:outerShdw blurRad="101600" dist="25400" dir="2700000" algn="tl" rotWithShape="0">
                  <a:prstClr val="black">
                    <a:alpha val="65000"/>
                  </a:prstClr>
                </a:outerShdw>
              </a:effectLst>
              <a:latin typeface="+mn-lt"/>
            </a:endParaRPr>
          </a:p>
        </p:txBody>
      </p:sp>
    </p:spTree>
    <p:extLst>
      <p:ext uri="{BB962C8B-B14F-4D97-AF65-F5344CB8AC3E}">
        <p14:creationId xmlns:p14="http://schemas.microsoft.com/office/powerpoint/2010/main" val="3319382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段落頁版式">
    <p:bg>
      <p:bgPr>
        <a:solidFill>
          <a:schemeClr val="bg1"/>
        </a:solidFill>
        <a:effectLst/>
      </p:bgPr>
    </p:bg>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055794"/>
          </a:xfrm>
          <a:prstGeom prst="rect">
            <a:avLst/>
          </a:prstGeom>
        </p:spPr>
      </p:pic>
      <p:sp>
        <p:nvSpPr>
          <p:cNvPr id="8" name="文字版面配置區 7"/>
          <p:cNvSpPr>
            <a:spLocks noGrp="1"/>
          </p:cNvSpPr>
          <p:nvPr>
            <p:ph type="body" sz="quarter" idx="10" hasCustomPrompt="1"/>
          </p:nvPr>
        </p:nvSpPr>
        <p:spPr>
          <a:xfrm>
            <a:off x="1056000" y="3069119"/>
            <a:ext cx="10080000" cy="3240000"/>
          </a:xfrm>
        </p:spPr>
        <p:txBody>
          <a:bodyPr numCol="1" spcCol="0"/>
          <a:lstStyle>
            <a:lvl1pPr marL="271463" marR="0" indent="-271463" algn="l" defTabSz="1219170" rtl="0" eaLnBrk="0" fontAlgn="base" latinLnBrk="0" hangingPunct="0">
              <a:lnSpc>
                <a:spcPct val="100000"/>
              </a:lnSpc>
              <a:spcBef>
                <a:spcPct val="0"/>
              </a:spcBef>
              <a:spcAft>
                <a:spcPts val="600"/>
              </a:spcAft>
              <a:buClrTx/>
              <a:buSzPct val="100000"/>
              <a:buFont typeface="Arial" panose="020B0604020202020204" pitchFamily="34" charset="0"/>
              <a:buChar char="■"/>
              <a:tabLst/>
              <a:defRPr/>
            </a:lvl1pPr>
            <a:lvl2pPr marL="541338" indent="-269875">
              <a:spcAft>
                <a:spcPts val="600"/>
              </a:spcAft>
              <a:defRPr>
                <a:solidFill>
                  <a:schemeClr val="tx1"/>
                </a:solidFill>
              </a:defRPr>
            </a:lvl2pPr>
            <a:lvl3pPr marL="960438" marR="0" indent="-241300" algn="l" defTabSz="1219170" rtl="0" eaLnBrk="0" fontAlgn="base" latinLnBrk="0" hangingPunct="0">
              <a:lnSpc>
                <a:spcPct val="100000"/>
              </a:lnSpc>
              <a:spcBef>
                <a:spcPct val="0"/>
              </a:spcBef>
              <a:spcAft>
                <a:spcPts val="600"/>
              </a:spcAft>
              <a:buClrTx/>
              <a:buSzTx/>
              <a:buFont typeface="Arial" panose="020B0604020202020204" pitchFamily="34" charset="0"/>
              <a:buChar char="•"/>
              <a:tabLst/>
              <a:defRPr>
                <a:solidFill>
                  <a:schemeClr val="tx1"/>
                </a:solidFill>
              </a:defRPr>
            </a:lvl3pPr>
          </a:lstStyle>
          <a:p>
            <a:pPr lvl="0"/>
            <a:r>
              <a:rPr lang="en-US" altLang="zh-TW" dirty="0"/>
              <a:t>Click to edit master word style</a:t>
            </a:r>
          </a:p>
          <a:p>
            <a:pPr lvl="1"/>
            <a:r>
              <a:rPr lang="en-US" altLang="zh-TW" dirty="0"/>
              <a:t>The second layer</a:t>
            </a:r>
            <a:endParaRPr lang="zh-TW" altLang="en-US" dirty="0"/>
          </a:p>
          <a:p>
            <a:pPr marL="960943" marR="0" lvl="2" indent="-366175" algn="l" defTabSz="1219170" rtl="0" eaLnBrk="0" fontAlgn="base" latinLnBrk="0" hangingPunct="0">
              <a:lnSpc>
                <a:spcPct val="100000"/>
              </a:lnSpc>
              <a:spcBef>
                <a:spcPct val="0"/>
              </a:spcBef>
              <a:spcAft>
                <a:spcPct val="40000"/>
              </a:spcAft>
              <a:buClrTx/>
              <a:buSzTx/>
              <a:buFontTx/>
              <a:buChar char="•"/>
              <a:tabLst/>
              <a:defRPr/>
            </a:pPr>
            <a:r>
              <a:rPr lang="en-US" altLang="zh-TW" dirty="0"/>
              <a:t>The third layer</a:t>
            </a:r>
            <a:endParaRPr lang="zh-TW" altLang="en-US" dirty="0"/>
          </a:p>
        </p:txBody>
      </p:sp>
      <p:sp>
        <p:nvSpPr>
          <p:cNvPr id="9" name="Titel 1"/>
          <p:cNvSpPr>
            <a:spLocks noGrp="1"/>
          </p:cNvSpPr>
          <p:nvPr>
            <p:ph type="title" hasCustomPrompt="1"/>
          </p:nvPr>
        </p:nvSpPr>
        <p:spPr>
          <a:xfrm>
            <a:off x="606000" y="2191698"/>
            <a:ext cx="10980000" cy="649499"/>
          </a:xfrm>
        </p:spPr>
        <p:txBody>
          <a:bodyPr anchor="t" anchorCtr="0"/>
          <a:lstStyle>
            <a:lvl1pPr>
              <a:defRPr sz="4000" b="1">
                <a:solidFill>
                  <a:schemeClr val="tx1">
                    <a:lumMod val="75000"/>
                    <a:lumOff val="25000"/>
                  </a:schemeClr>
                </a:solidFill>
              </a:defRPr>
            </a:lvl1pPr>
          </a:lstStyle>
          <a:p>
            <a:r>
              <a:rPr lang="en-US" altLang="zh-TW" dirty="0"/>
              <a:t>Click to edit master title style</a:t>
            </a:r>
            <a:endParaRPr lang="de-DE" dirty="0"/>
          </a:p>
        </p:txBody>
      </p:sp>
    </p:spTree>
    <p:extLst>
      <p:ext uri="{BB962C8B-B14F-4D97-AF65-F5344CB8AC3E}">
        <p14:creationId xmlns:p14="http://schemas.microsoft.com/office/powerpoint/2010/main" val="37149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內文版式一">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a:t>Click to edit master title style</a:t>
            </a:r>
            <a:endParaRPr lang="de-DE" dirty="0"/>
          </a:p>
        </p:txBody>
      </p:sp>
      <p:sp>
        <p:nvSpPr>
          <p:cNvPr id="3" name="Inhaltsplatzhalter 2"/>
          <p:cNvSpPr>
            <a:spLocks noGrp="1"/>
          </p:cNvSpPr>
          <p:nvPr>
            <p:ph idx="1" hasCustomPrompt="1"/>
          </p:nvPr>
        </p:nvSpPr>
        <p:spPr>
          <a:xfrm>
            <a:off x="606000" y="868201"/>
            <a:ext cx="10980000" cy="5472000"/>
          </a:xfrm>
        </p:spPr>
        <p:txBody>
          <a:bodyPr/>
          <a:lstStyle>
            <a:lvl1pPr marL="273050" indent="-273050">
              <a:spcAft>
                <a:spcPts val="600"/>
              </a:spcAft>
              <a:buSzPct val="100000"/>
              <a:buFont typeface="Wingdings" pitchFamily="2" charset="2"/>
              <a:buChar char="n"/>
              <a:defRPr/>
            </a:lvl1pPr>
            <a:lvl2pPr marL="536575" indent="-263525">
              <a:defRPr/>
            </a:lvl2pPr>
            <a:lvl3pPr marL="809625" indent="-185738">
              <a:tabLst/>
              <a:defRPr/>
            </a:lvl3pPr>
            <a:lvl4pPr marL="1073150" indent="-176213">
              <a:defRPr/>
            </a:lvl4pPr>
            <a:lvl5pPr marL="1433513" indent="-176213">
              <a:defRPr/>
            </a:lvl5pPr>
          </a:lstStyle>
          <a:p>
            <a:pPr lvl="0"/>
            <a:r>
              <a:rPr lang="en-US" altLang="zh-TW" dirty="0"/>
              <a:t>Click to edit master word style</a:t>
            </a:r>
            <a:endParaRPr lang="de-DE" dirty="0"/>
          </a:p>
          <a:p>
            <a:pPr lvl="1"/>
            <a:r>
              <a:rPr lang="en-US" altLang="zh-TW" dirty="0"/>
              <a:t>The second layer</a:t>
            </a:r>
            <a:endParaRPr lang="de-DE" dirty="0"/>
          </a:p>
          <a:p>
            <a:pPr lvl="2"/>
            <a:r>
              <a:rPr lang="en-US" altLang="zh-TW" dirty="0"/>
              <a:t>The third layer</a:t>
            </a:r>
            <a:endParaRPr lang="de-DE" dirty="0"/>
          </a:p>
          <a:p>
            <a:pPr lvl="3"/>
            <a:r>
              <a:rPr lang="en-US" altLang="zh-TW" dirty="0"/>
              <a:t>The fourth layer</a:t>
            </a:r>
            <a:endParaRPr lang="de-DE" dirty="0"/>
          </a:p>
          <a:p>
            <a:pPr lvl="4"/>
            <a:r>
              <a:rPr lang="en-US" altLang="zh-TW" dirty="0"/>
              <a:t>The fifth layer</a:t>
            </a:r>
            <a:endParaRPr lang="de-DE" dirty="0"/>
          </a:p>
        </p:txBody>
      </p:sp>
    </p:spTree>
    <p:extLst>
      <p:ext uri="{BB962C8B-B14F-4D97-AF65-F5344CB8AC3E}">
        <p14:creationId xmlns:p14="http://schemas.microsoft.com/office/powerpoint/2010/main" val="43320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欄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606000" y="179985"/>
            <a:ext cx="10980000" cy="433629"/>
          </a:xfrm>
        </p:spPr>
        <p:txBody>
          <a:bodyPr/>
          <a:lstStyle/>
          <a:p>
            <a:r>
              <a:rPr lang="zh-TW" altLang="en-US"/>
              <a:t>按一下以編輯母片標題樣式</a:t>
            </a:r>
          </a:p>
        </p:txBody>
      </p:sp>
      <p:sp>
        <p:nvSpPr>
          <p:cNvPr id="4" name="內容版面配置區 3"/>
          <p:cNvSpPr>
            <a:spLocks noGrp="1"/>
          </p:cNvSpPr>
          <p:nvPr>
            <p:ph sz="quarter" idx="10"/>
          </p:nvPr>
        </p:nvSpPr>
        <p:spPr>
          <a:xfrm>
            <a:off x="605999" y="868200"/>
            <a:ext cx="5256000" cy="5472000"/>
          </a:xfrm>
        </p:spPr>
        <p:txBody>
          <a:bodyPr/>
          <a:lstStyle>
            <a:lvl1pPr marL="273050" indent="-273050">
              <a:spcAft>
                <a:spcPts val="600"/>
              </a:spcAft>
              <a:buSzPct val="100000"/>
              <a:buFont typeface="Wingdings" panose="05000000000000000000" pitchFamily="2" charset="2"/>
              <a:buChar char="n"/>
              <a:defRPr/>
            </a:lvl1pPr>
            <a:lvl2pPr marL="536575" indent="-263525">
              <a:spcAft>
                <a:spcPts val="600"/>
              </a:spcAft>
              <a:defRPr/>
            </a:lvl2pPr>
            <a:lvl3pPr marL="809625" indent="-185738">
              <a:spcAft>
                <a:spcPts val="600"/>
              </a:spcAft>
              <a:defRPr/>
            </a:lvl3pPr>
            <a:lvl4pPr marL="1073150" indent="-176213">
              <a:spcAft>
                <a:spcPts val="600"/>
              </a:spcAft>
              <a:defRPr/>
            </a:lvl4pPr>
            <a:lvl5pPr marL="1433513" indent="-176213">
              <a:spcAft>
                <a:spcPts val="600"/>
              </a:spcAf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內容版面配置區 6"/>
          <p:cNvSpPr>
            <a:spLocks noGrp="1"/>
          </p:cNvSpPr>
          <p:nvPr>
            <p:ph sz="quarter" idx="11"/>
          </p:nvPr>
        </p:nvSpPr>
        <p:spPr>
          <a:xfrm>
            <a:off x="6330000" y="868200"/>
            <a:ext cx="5256000" cy="5472112"/>
          </a:xfrm>
        </p:spPr>
        <p:txBody>
          <a:bodyPr/>
          <a:lstStyle>
            <a:lvl1pPr marL="273050" indent="-273050">
              <a:spcAft>
                <a:spcPts val="600"/>
              </a:spcAft>
              <a:buSzPct val="100000"/>
              <a:defRPr/>
            </a:lvl1pPr>
            <a:lvl2pPr marL="536575" indent="-263525">
              <a:spcAft>
                <a:spcPts val="600"/>
              </a:spcAft>
              <a:defRPr/>
            </a:lvl2pPr>
            <a:lvl3pPr marL="809625" indent="-185738">
              <a:spcAft>
                <a:spcPts val="600"/>
              </a:spcAft>
              <a:defRPr/>
            </a:lvl3pPr>
            <a:lvl4pPr marL="1073150" indent="-176213">
              <a:spcAft>
                <a:spcPts val="600"/>
              </a:spcAft>
              <a:defRPr/>
            </a:lvl4pPr>
            <a:lvl5pPr marL="1433513" indent="-176213">
              <a:spcAft>
                <a:spcPts val="600"/>
              </a:spcAft>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682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內文版式二">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a:t>Click to edit master title style</a:t>
            </a:r>
            <a:endParaRPr lang="de-DE" dirty="0"/>
          </a:p>
        </p:txBody>
      </p:sp>
    </p:spTree>
    <p:extLst>
      <p:ext uri="{BB962C8B-B14F-4D97-AF65-F5344CB8AC3E}">
        <p14:creationId xmlns:p14="http://schemas.microsoft.com/office/powerpoint/2010/main" val="289325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感謝頁板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273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06000" y="868201"/>
            <a:ext cx="10980000" cy="5472000"/>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marL="241294" marR="0" lvl="0" indent="-241294" algn="l" defTabSz="1219170" rtl="0" eaLnBrk="0" fontAlgn="base" latinLnBrk="0" hangingPunct="0">
              <a:lnSpc>
                <a:spcPct val="100000"/>
              </a:lnSpc>
              <a:spcBef>
                <a:spcPct val="0"/>
              </a:spcBef>
              <a:spcAft>
                <a:spcPct val="40000"/>
              </a:spcAft>
              <a:buClrTx/>
              <a:buSzTx/>
              <a:buFont typeface="Wingdings" pitchFamily="2" charset="2"/>
              <a:buChar char="§"/>
              <a:tabLst/>
              <a:defRPr/>
            </a:pPr>
            <a:r>
              <a:rPr lang="en-US" altLang="zh-TW" dirty="0"/>
              <a:t>Click to edit master word style</a:t>
            </a:r>
            <a:endParaRPr lang="de-DE" dirty="0"/>
          </a:p>
          <a:p>
            <a:pPr marL="592652" marR="0" lvl="1" indent="-349242" algn="l" defTabSz="1219170" rtl="0" eaLnBrk="0" fontAlgn="base" latinLnBrk="0" hangingPunct="0">
              <a:lnSpc>
                <a:spcPct val="100000"/>
              </a:lnSpc>
              <a:spcBef>
                <a:spcPct val="0"/>
              </a:spcBef>
              <a:spcAft>
                <a:spcPct val="40000"/>
              </a:spcAft>
              <a:buClrTx/>
              <a:buSzTx/>
              <a:buFontTx/>
              <a:buChar char="–"/>
              <a:tabLst/>
              <a:defRPr/>
            </a:pPr>
            <a:r>
              <a:rPr lang="en-US" altLang="zh-TW" dirty="0"/>
              <a:t>The second layer</a:t>
            </a:r>
            <a:endParaRPr lang="de-DE" dirty="0"/>
          </a:p>
          <a:p>
            <a:pPr lvl="2"/>
            <a:r>
              <a:rPr lang="en-US" altLang="zh-TW" dirty="0"/>
              <a:t>The third layer</a:t>
            </a:r>
            <a:endParaRPr lang="de-DE" dirty="0"/>
          </a:p>
          <a:p>
            <a:pPr lvl="3"/>
            <a:r>
              <a:rPr lang="en-US" altLang="zh-TW" dirty="0"/>
              <a:t>The fourth layer</a:t>
            </a:r>
            <a:endParaRPr lang="de-DE" dirty="0"/>
          </a:p>
          <a:p>
            <a:pPr lvl="4"/>
            <a:r>
              <a:rPr lang="en-US" altLang="zh-TW" dirty="0"/>
              <a:t>The fifth layer</a:t>
            </a:r>
            <a:endParaRPr lang="de-DE" dirty="0"/>
          </a:p>
        </p:txBody>
      </p:sp>
      <p:sp>
        <p:nvSpPr>
          <p:cNvPr id="1028" name="Rectangle 7"/>
          <p:cNvSpPr>
            <a:spLocks noGrp="1" noChangeArrowheads="1"/>
          </p:cNvSpPr>
          <p:nvPr>
            <p:ph type="title"/>
          </p:nvPr>
        </p:nvSpPr>
        <p:spPr bwMode="gray">
          <a:xfrm>
            <a:off x="606000" y="179985"/>
            <a:ext cx="10980000" cy="433629"/>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p>
            <a:pPr lvl="0"/>
            <a:r>
              <a:rPr lang="zh-TW" altLang="en-US" dirty="0"/>
              <a:t>按一下以編輯母片標題樣式</a:t>
            </a:r>
            <a:endParaRPr lang="de-DE" dirty="0"/>
          </a:p>
        </p:txBody>
      </p:sp>
      <p:sp>
        <p:nvSpPr>
          <p:cNvPr id="110597" name="Rectangle 5"/>
          <p:cNvSpPr>
            <a:spLocks noChangeArrowheads="1"/>
          </p:cNvSpPr>
          <p:nvPr/>
        </p:nvSpPr>
        <p:spPr bwMode="gray">
          <a:xfrm>
            <a:off x="5556000" y="6572182"/>
            <a:ext cx="1080000" cy="216000"/>
          </a:xfrm>
          <a:prstGeom prst="rect">
            <a:avLst/>
          </a:prstGeom>
          <a:noFill/>
          <a:ln w="9525">
            <a:noFill/>
            <a:miter lim="800000"/>
            <a:headEnd/>
            <a:tailEnd/>
          </a:ln>
        </p:spPr>
        <p:txBody>
          <a:bodyPr tIns="0" bIns="0"/>
          <a:lstStyle/>
          <a:p>
            <a:pPr algn="ctr"/>
            <a:fld id="{2EAC9835-B16D-4A96-9073-4D78F1DB1D36}" type="slidenum">
              <a:rPr lang="de-DE" sz="1100" smtClean="0">
                <a:solidFill>
                  <a:schemeClr val="tx1"/>
                </a:solidFill>
              </a:rPr>
              <a:pPr algn="ctr"/>
              <a:t>‹#›</a:t>
            </a:fld>
            <a:r>
              <a:rPr lang="de-DE" sz="1100" dirty="0">
                <a:solidFill>
                  <a:schemeClr val="tx1"/>
                </a:solidFill>
              </a:rPr>
              <a:t> </a:t>
            </a:r>
          </a:p>
        </p:txBody>
      </p:sp>
      <p:sp>
        <p:nvSpPr>
          <p:cNvPr id="9" name="文字方塊 8"/>
          <p:cNvSpPr txBox="1"/>
          <p:nvPr userDrawn="1"/>
        </p:nvSpPr>
        <p:spPr>
          <a:xfrm>
            <a:off x="61544" y="6546781"/>
            <a:ext cx="4838067" cy="246221"/>
          </a:xfrm>
          <a:prstGeom prst="rect">
            <a:avLst/>
          </a:prstGeom>
          <a:noFill/>
        </p:spPr>
        <p:txBody>
          <a:bodyPr wrap="square" rtlCol="0">
            <a:spAutoFit/>
          </a:bodyPr>
          <a:lstStyle/>
          <a:p>
            <a:pPr marL="0" marR="0" indent="0" algn="l" defTabSz="1219170" rtl="0" eaLnBrk="1" fontAlgn="base" latinLnBrk="0" hangingPunct="1">
              <a:lnSpc>
                <a:spcPct val="100000"/>
              </a:lnSpc>
              <a:spcBef>
                <a:spcPct val="0"/>
              </a:spcBef>
              <a:spcAft>
                <a:spcPct val="0"/>
              </a:spcAft>
              <a:buClrTx/>
              <a:buSzTx/>
              <a:buFontTx/>
              <a:buNone/>
              <a:tabLst/>
              <a:defRPr/>
            </a:pPr>
            <a:r>
              <a:rPr lang="en-US" altLang="zh-TW" sz="1000" kern="1200" dirty="0">
                <a:solidFill>
                  <a:schemeClr val="tx1">
                    <a:lumMod val="50000"/>
                    <a:lumOff val="50000"/>
                  </a:schemeClr>
                </a:solidFill>
                <a:latin typeface="+mn-lt"/>
                <a:ea typeface="新細明體" pitchFamily="18" charset="-120"/>
                <a:cs typeface="Arial" charset="0"/>
              </a:rPr>
              <a:t>□</a:t>
            </a:r>
            <a:r>
              <a:rPr lang="en-US" altLang="zh-TW" sz="1000" kern="1200" dirty="0">
                <a:solidFill>
                  <a:schemeClr val="tx1">
                    <a:lumMod val="50000"/>
                    <a:lumOff val="50000"/>
                  </a:schemeClr>
                </a:solidFill>
                <a:latin typeface="+mn-lt"/>
                <a:ea typeface="+mn-ea"/>
                <a:cs typeface="Arial" charset="0"/>
              </a:rPr>
              <a:t> Normal     </a:t>
            </a:r>
            <a:r>
              <a:rPr lang="en-US" altLang="zh-TW" sz="1000" kern="1200" dirty="0">
                <a:solidFill>
                  <a:schemeClr val="tx1">
                    <a:lumMod val="50000"/>
                    <a:lumOff val="50000"/>
                  </a:schemeClr>
                </a:solidFill>
                <a:latin typeface="+mn-lt"/>
                <a:ea typeface="新細明體" pitchFamily="18" charset="-120"/>
                <a:cs typeface="Arial" charset="0"/>
              </a:rPr>
              <a:t>□</a:t>
            </a:r>
            <a:r>
              <a:rPr lang="en-US" altLang="zh-TW" sz="1000" kern="1200" dirty="0">
                <a:solidFill>
                  <a:schemeClr val="tx1">
                    <a:lumMod val="50000"/>
                    <a:lumOff val="50000"/>
                  </a:schemeClr>
                </a:solidFill>
                <a:latin typeface="+mn-lt"/>
                <a:ea typeface="+mn-ea"/>
                <a:cs typeface="Arial" charset="0"/>
              </a:rPr>
              <a:t> Internal Use     </a:t>
            </a:r>
            <a:r>
              <a:rPr lang="en-US" altLang="zh-TW" sz="1000" kern="1200" dirty="0">
                <a:solidFill>
                  <a:schemeClr val="tx1">
                    <a:lumMod val="50000"/>
                    <a:lumOff val="50000"/>
                  </a:schemeClr>
                </a:solidFill>
                <a:latin typeface="+mn-lt"/>
                <a:ea typeface="新細明體" pitchFamily="18" charset="-120"/>
                <a:cs typeface="Arial" charset="0"/>
              </a:rPr>
              <a:t>■</a:t>
            </a:r>
            <a:r>
              <a:rPr lang="en-US" altLang="zh-TW" sz="1000" kern="1200" dirty="0">
                <a:solidFill>
                  <a:schemeClr val="tx1">
                    <a:lumMod val="50000"/>
                    <a:lumOff val="50000"/>
                  </a:schemeClr>
                </a:solidFill>
                <a:latin typeface="+mn-lt"/>
                <a:ea typeface="+mn-ea"/>
                <a:cs typeface="Arial" charset="0"/>
              </a:rPr>
              <a:t> Confidential     </a:t>
            </a:r>
            <a:r>
              <a:rPr lang="en-US" altLang="zh-TW" sz="1000" kern="1200" dirty="0">
                <a:solidFill>
                  <a:schemeClr val="tx1">
                    <a:lumMod val="50000"/>
                    <a:lumOff val="50000"/>
                  </a:schemeClr>
                </a:solidFill>
                <a:latin typeface="+mn-lt"/>
                <a:ea typeface="新細明體" pitchFamily="18" charset="-120"/>
                <a:cs typeface="Arial" charset="0"/>
              </a:rPr>
              <a:t>□</a:t>
            </a:r>
            <a:r>
              <a:rPr lang="en-US" altLang="zh-TW" sz="1000" kern="1200" dirty="0">
                <a:solidFill>
                  <a:schemeClr val="tx1">
                    <a:lumMod val="50000"/>
                    <a:lumOff val="50000"/>
                  </a:schemeClr>
                </a:solidFill>
                <a:latin typeface="+mn-lt"/>
                <a:ea typeface="+mn-ea"/>
                <a:cs typeface="Arial" charset="0"/>
              </a:rPr>
              <a:t> Restricted Confidential</a:t>
            </a:r>
            <a:endParaRPr lang="zh-TW" altLang="en-US" sz="1000" dirty="0">
              <a:solidFill>
                <a:schemeClr val="tx1">
                  <a:lumMod val="50000"/>
                  <a:lumOff val="50000"/>
                </a:schemeClr>
              </a:solidFill>
              <a:latin typeface="+mn-lt"/>
            </a:endParaRPr>
          </a:p>
        </p:txBody>
      </p:sp>
      <p:sp>
        <p:nvSpPr>
          <p:cNvPr id="12" name="直角三角形 11"/>
          <p:cNvSpPr/>
          <p:nvPr userDrawn="1"/>
        </p:nvSpPr>
        <p:spPr>
          <a:xfrm flipV="1">
            <a:off x="-1" y="-1"/>
            <a:ext cx="1296000" cy="468000"/>
          </a:xfrm>
          <a:prstGeom prst="r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3" name="直角三角形 12"/>
          <p:cNvSpPr/>
          <p:nvPr userDrawn="1"/>
        </p:nvSpPr>
        <p:spPr>
          <a:xfrm flipV="1">
            <a:off x="0" y="-1"/>
            <a:ext cx="576000" cy="792000"/>
          </a:xfrm>
          <a:prstGeom prst="rtTriangle">
            <a:avLst/>
          </a:prstGeom>
          <a:solidFill>
            <a:srgbClr val="006E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6" name="直角三角形 15"/>
          <p:cNvSpPr/>
          <p:nvPr userDrawn="1"/>
        </p:nvSpPr>
        <p:spPr>
          <a:xfrm rot="10800000" flipV="1">
            <a:off x="9313066" y="6341534"/>
            <a:ext cx="2878934" cy="524932"/>
          </a:xfrm>
          <a:prstGeom prst="rtTriangle">
            <a:avLst/>
          </a:prstGeom>
          <a:solidFill>
            <a:srgbClr val="02579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sp>
        <p:nvSpPr>
          <p:cNvPr id="17" name="直角三角形 16"/>
          <p:cNvSpPr/>
          <p:nvPr userDrawn="1"/>
        </p:nvSpPr>
        <p:spPr>
          <a:xfrm rot="10800000" flipV="1">
            <a:off x="11616000" y="6066000"/>
            <a:ext cx="576000" cy="792000"/>
          </a:xfrm>
          <a:prstGeom prst="rtTriangle">
            <a:avLst/>
          </a:prstGeom>
          <a:solidFill>
            <a:srgbClr val="006E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Arial" panose="020B0604020202020204"/>
              <a:ea typeface="微軟正黑體" panose="020B0604030504040204" pitchFamily="34" charset="-120"/>
              <a:cs typeface="+mn-cs"/>
            </a:endParaRPr>
          </a:p>
        </p:txBody>
      </p:sp>
      <p:pic>
        <p:nvPicPr>
          <p:cNvPr id="18" name="圖片 1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1357664" y="6527665"/>
            <a:ext cx="798123" cy="287999"/>
          </a:xfrm>
          <a:prstGeom prst="rect">
            <a:avLst/>
          </a:prstGeom>
        </p:spPr>
      </p:pic>
    </p:spTree>
    <p:extLst>
      <p:ext uri="{BB962C8B-B14F-4D97-AF65-F5344CB8AC3E}">
        <p14:creationId xmlns:p14="http://schemas.microsoft.com/office/powerpoint/2010/main" val="22646442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5" r:id="rId4"/>
    <p:sldLayoutId id="2147483660" r:id="rId5"/>
    <p:sldLayoutId id="2147483663" r:id="rId6"/>
  </p:sldLayoutIdLst>
  <p:txStyles>
    <p:titleStyle>
      <a:lvl1pPr algn="l" rtl="0" eaLnBrk="1" fontAlgn="base" hangingPunct="1">
        <a:lnSpc>
          <a:spcPct val="90000"/>
        </a:lnSpc>
        <a:spcBef>
          <a:spcPct val="0"/>
        </a:spcBef>
        <a:spcAft>
          <a:spcPct val="0"/>
        </a:spcAft>
        <a:defRPr sz="30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3467" b="1">
          <a:solidFill>
            <a:schemeClr val="tx1"/>
          </a:solidFill>
          <a:latin typeface="Arial" charset="0"/>
          <a:cs typeface="Arial" charset="0"/>
        </a:defRPr>
      </a:lvl2pPr>
      <a:lvl3pPr algn="l" rtl="0" eaLnBrk="1" fontAlgn="base" hangingPunct="1">
        <a:lnSpc>
          <a:spcPct val="90000"/>
        </a:lnSpc>
        <a:spcBef>
          <a:spcPct val="0"/>
        </a:spcBef>
        <a:spcAft>
          <a:spcPct val="0"/>
        </a:spcAft>
        <a:defRPr sz="3467" b="1">
          <a:solidFill>
            <a:schemeClr val="tx1"/>
          </a:solidFill>
          <a:latin typeface="Arial" charset="0"/>
          <a:cs typeface="Arial" charset="0"/>
        </a:defRPr>
      </a:lvl3pPr>
      <a:lvl4pPr algn="l" rtl="0" eaLnBrk="1" fontAlgn="base" hangingPunct="1">
        <a:lnSpc>
          <a:spcPct val="90000"/>
        </a:lnSpc>
        <a:spcBef>
          <a:spcPct val="0"/>
        </a:spcBef>
        <a:spcAft>
          <a:spcPct val="0"/>
        </a:spcAft>
        <a:defRPr sz="3467" b="1">
          <a:solidFill>
            <a:schemeClr val="tx1"/>
          </a:solidFill>
          <a:latin typeface="Arial" charset="0"/>
          <a:cs typeface="Arial" charset="0"/>
        </a:defRPr>
      </a:lvl4pPr>
      <a:lvl5pPr algn="l" rtl="0" eaLnBrk="1" fontAlgn="base" hangingPunct="1">
        <a:lnSpc>
          <a:spcPct val="90000"/>
        </a:lnSpc>
        <a:spcBef>
          <a:spcPct val="0"/>
        </a:spcBef>
        <a:spcAft>
          <a:spcPct val="0"/>
        </a:spcAft>
        <a:defRPr sz="3467" b="1">
          <a:solidFill>
            <a:schemeClr val="tx1"/>
          </a:solidFill>
          <a:latin typeface="Arial" charset="0"/>
          <a:cs typeface="Arial" charset="0"/>
        </a:defRPr>
      </a:lvl5pPr>
      <a:lvl6pPr marL="609585" algn="l" rtl="0" eaLnBrk="1" fontAlgn="base" hangingPunct="1">
        <a:lnSpc>
          <a:spcPct val="90000"/>
        </a:lnSpc>
        <a:spcBef>
          <a:spcPct val="0"/>
        </a:spcBef>
        <a:spcAft>
          <a:spcPct val="0"/>
        </a:spcAft>
        <a:defRPr sz="3467" b="1">
          <a:solidFill>
            <a:schemeClr val="tx1"/>
          </a:solidFill>
          <a:latin typeface="Arial" charset="0"/>
          <a:cs typeface="Arial" charset="0"/>
        </a:defRPr>
      </a:lvl6pPr>
      <a:lvl7pPr marL="1219170" algn="l" rtl="0" eaLnBrk="1" fontAlgn="base" hangingPunct="1">
        <a:lnSpc>
          <a:spcPct val="90000"/>
        </a:lnSpc>
        <a:spcBef>
          <a:spcPct val="0"/>
        </a:spcBef>
        <a:spcAft>
          <a:spcPct val="0"/>
        </a:spcAft>
        <a:defRPr sz="3467" b="1">
          <a:solidFill>
            <a:schemeClr val="tx1"/>
          </a:solidFill>
          <a:latin typeface="Arial" charset="0"/>
          <a:cs typeface="Arial" charset="0"/>
        </a:defRPr>
      </a:lvl7pPr>
      <a:lvl8pPr marL="1828754" algn="l" rtl="0" eaLnBrk="1" fontAlgn="base" hangingPunct="1">
        <a:lnSpc>
          <a:spcPct val="90000"/>
        </a:lnSpc>
        <a:spcBef>
          <a:spcPct val="0"/>
        </a:spcBef>
        <a:spcAft>
          <a:spcPct val="0"/>
        </a:spcAft>
        <a:defRPr sz="3467" b="1">
          <a:solidFill>
            <a:schemeClr val="tx1"/>
          </a:solidFill>
          <a:latin typeface="Arial" charset="0"/>
          <a:cs typeface="Arial" charset="0"/>
        </a:defRPr>
      </a:lvl8pPr>
      <a:lvl9pPr marL="2438339" algn="l" rtl="0" eaLnBrk="1" fontAlgn="base" hangingPunct="1">
        <a:lnSpc>
          <a:spcPct val="90000"/>
        </a:lnSpc>
        <a:spcBef>
          <a:spcPct val="0"/>
        </a:spcBef>
        <a:spcAft>
          <a:spcPct val="0"/>
        </a:spcAft>
        <a:defRPr sz="3467" b="1">
          <a:solidFill>
            <a:schemeClr val="tx1"/>
          </a:solidFill>
          <a:latin typeface="Arial" charset="0"/>
          <a:cs typeface="Arial" charset="0"/>
        </a:defRPr>
      </a:lvl9pPr>
    </p:titleStyle>
    <p:bodyStyle>
      <a:lvl1pPr marL="361942" marR="0" indent="-361942" algn="l" defTabSz="1219170" rtl="0" eaLnBrk="1" fontAlgn="base" latinLnBrk="0" hangingPunct="1">
        <a:lnSpc>
          <a:spcPct val="100000"/>
        </a:lnSpc>
        <a:spcBef>
          <a:spcPct val="0"/>
        </a:spcBef>
        <a:spcAft>
          <a:spcPts val="0"/>
        </a:spcAft>
        <a:buClrTx/>
        <a:buSzPct val="70000"/>
        <a:buFont typeface="Wingdings" panose="05000000000000000000" pitchFamily="2" charset="2"/>
        <a:buChar char="n"/>
        <a:tabLst/>
        <a:defRPr sz="2000">
          <a:solidFill>
            <a:schemeClr val="tx1"/>
          </a:solidFill>
          <a:latin typeface="+mn-lt"/>
          <a:ea typeface="+mn-ea"/>
          <a:cs typeface="+mn-cs"/>
        </a:defRPr>
      </a:lvl1pPr>
      <a:lvl2pPr marL="592138" marR="0" indent="-414338" algn="l" defTabSz="1219170" rtl="0" eaLnBrk="1" fontAlgn="base" latinLnBrk="0" hangingPunct="1">
        <a:lnSpc>
          <a:spcPct val="100000"/>
        </a:lnSpc>
        <a:spcBef>
          <a:spcPct val="0"/>
        </a:spcBef>
        <a:spcAft>
          <a:spcPts val="600"/>
        </a:spcAft>
        <a:buClrTx/>
        <a:buSzTx/>
        <a:buFontTx/>
        <a:buChar char="–"/>
        <a:tabLst/>
        <a:defRPr sz="1800">
          <a:solidFill>
            <a:schemeClr val="tx1"/>
          </a:solidFill>
          <a:latin typeface="+mn-lt"/>
          <a:cs typeface="+mn-cs"/>
        </a:defRPr>
      </a:lvl2pPr>
      <a:lvl3pPr marL="809625" indent="-214313" algn="l" rtl="0" eaLnBrk="1" fontAlgn="base" hangingPunct="1">
        <a:spcBef>
          <a:spcPct val="0"/>
        </a:spcBef>
        <a:spcAft>
          <a:spcPts val="600"/>
        </a:spcAft>
        <a:buChar char="•"/>
        <a:defRPr sz="1800">
          <a:solidFill>
            <a:schemeClr val="tx1"/>
          </a:solidFill>
          <a:latin typeface="+mn-lt"/>
          <a:cs typeface="+mn-cs"/>
        </a:defRPr>
      </a:lvl3pPr>
      <a:lvl4pPr marL="1162050" indent="-198438" algn="l" rtl="0" eaLnBrk="1" fontAlgn="base" hangingPunct="1">
        <a:spcBef>
          <a:spcPct val="0"/>
        </a:spcBef>
        <a:spcAft>
          <a:spcPts val="600"/>
        </a:spcAft>
        <a:buFont typeface="Arial" panose="020B0604020202020204" pitchFamily="34" charset="0"/>
        <a:buChar char="•"/>
        <a:defRPr sz="1600">
          <a:solidFill>
            <a:schemeClr val="tx1"/>
          </a:solidFill>
          <a:latin typeface="+mn-lt"/>
          <a:cs typeface="+mn-cs"/>
        </a:defRPr>
      </a:lvl4pPr>
      <a:lvl5pPr marL="1524000" indent="-204788" algn="l" rtl="0" eaLnBrk="1" fontAlgn="base" hangingPunct="1">
        <a:spcBef>
          <a:spcPct val="0"/>
        </a:spcBef>
        <a:spcAft>
          <a:spcPts val="600"/>
        </a:spcAft>
        <a:buFont typeface="Arial" panose="020B0604020202020204" pitchFamily="34" charset="0"/>
        <a:buChar char="•"/>
        <a:defRPr sz="1600">
          <a:solidFill>
            <a:schemeClr val="tx1"/>
          </a:solidFill>
          <a:latin typeface="+mn-lt"/>
          <a:cs typeface="+mn-cs"/>
        </a:defRPr>
      </a:lvl5pPr>
      <a:lvl6pPr marL="2281710" indent="-353475" algn="l" rtl="0" eaLnBrk="1" fontAlgn="base" hangingPunct="1">
        <a:spcBef>
          <a:spcPct val="0"/>
        </a:spcBef>
        <a:spcAft>
          <a:spcPct val="40000"/>
        </a:spcAft>
        <a:buChar char="»"/>
        <a:defRPr>
          <a:solidFill>
            <a:schemeClr val="tx1"/>
          </a:solidFill>
          <a:latin typeface="+mn-lt"/>
          <a:cs typeface="+mn-cs"/>
        </a:defRPr>
      </a:lvl6pPr>
      <a:lvl7pPr marL="2891294" indent="-353475" algn="l" rtl="0" eaLnBrk="1" fontAlgn="base" hangingPunct="1">
        <a:spcBef>
          <a:spcPct val="0"/>
        </a:spcBef>
        <a:spcAft>
          <a:spcPct val="40000"/>
        </a:spcAft>
        <a:buChar char="»"/>
        <a:defRPr>
          <a:solidFill>
            <a:schemeClr val="tx1"/>
          </a:solidFill>
          <a:latin typeface="+mn-lt"/>
          <a:cs typeface="+mn-cs"/>
        </a:defRPr>
      </a:lvl7pPr>
      <a:lvl8pPr marL="3500879" indent="-353475" algn="l" rtl="0" eaLnBrk="1" fontAlgn="base" hangingPunct="1">
        <a:spcBef>
          <a:spcPct val="0"/>
        </a:spcBef>
        <a:spcAft>
          <a:spcPct val="40000"/>
        </a:spcAft>
        <a:buChar char="»"/>
        <a:defRPr>
          <a:solidFill>
            <a:schemeClr val="tx1"/>
          </a:solidFill>
          <a:latin typeface="+mn-lt"/>
          <a:cs typeface="+mn-cs"/>
        </a:defRPr>
      </a:lvl8pPr>
      <a:lvl9pPr marL="4110464" indent="-353475" algn="l" rtl="0" eaLnBrk="1" fontAlgn="base" hangingPunct="1">
        <a:spcBef>
          <a:spcPct val="0"/>
        </a:spcBef>
        <a:spcAft>
          <a:spcPct val="40000"/>
        </a:spcAft>
        <a:buChar char="»"/>
        <a:defRPr>
          <a:solidFill>
            <a:schemeClr val="tx1"/>
          </a:solidFill>
          <a:latin typeface="+mn-lt"/>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mtClean="0"/>
              <a:t>Team </a:t>
            </a:r>
            <a:r>
              <a:rPr lang="en-US" altLang="zh-TW" dirty="0" smtClean="0"/>
              <a:t>D Feedback </a:t>
            </a:r>
            <a:endParaRPr lang="zh-TW" altLang="en-US" dirty="0"/>
          </a:p>
        </p:txBody>
      </p:sp>
      <p:sp>
        <p:nvSpPr>
          <p:cNvPr id="3" name="副標題 2"/>
          <p:cNvSpPr>
            <a:spLocks noGrp="1"/>
          </p:cNvSpPr>
          <p:nvPr>
            <p:ph type="subTitle" idx="1"/>
          </p:nvPr>
        </p:nvSpPr>
        <p:spPr/>
        <p:txBody>
          <a:bodyPr/>
          <a:lstStyle/>
          <a:p>
            <a:r>
              <a:rPr lang="en-US" altLang="zh-TW" dirty="0" smtClean="0"/>
              <a:t>Brian Su</a:t>
            </a:r>
            <a:r>
              <a:rPr lang="en-US" altLang="zh-TW" dirty="0"/>
              <a:t>, </a:t>
            </a:r>
            <a:r>
              <a:rPr lang="en-US" altLang="zh-TW" dirty="0" err="1"/>
              <a:t>Schumi</a:t>
            </a:r>
            <a:r>
              <a:rPr lang="en-US" altLang="zh-TW" dirty="0"/>
              <a:t> Wang, Kent Tan, Jacky Hung</a:t>
            </a:r>
            <a:r>
              <a:rPr lang="en-US" altLang="zh-TW" dirty="0" smtClean="0"/>
              <a:t>, </a:t>
            </a:r>
            <a:r>
              <a:rPr lang="en-US" altLang="zh-TW" dirty="0"/>
              <a:t>YiHan </a:t>
            </a:r>
            <a:r>
              <a:rPr lang="en-US" altLang="zh-TW" dirty="0" smtClean="0"/>
              <a:t>Wu, </a:t>
            </a:r>
            <a:r>
              <a:rPr lang="en-US" altLang="zh-TW" dirty="0" err="1" smtClean="0"/>
              <a:t>Devika</a:t>
            </a:r>
            <a:r>
              <a:rPr lang="en-US" altLang="zh-TW" dirty="0" smtClean="0"/>
              <a:t> </a:t>
            </a:r>
            <a:r>
              <a:rPr lang="en-US" altLang="zh-TW" dirty="0" err="1" smtClean="0"/>
              <a:t>Verma</a:t>
            </a:r>
            <a:endParaRPr lang="en-US" altLang="zh-TW" dirty="0"/>
          </a:p>
        </p:txBody>
      </p:sp>
    </p:spTree>
    <p:extLst>
      <p:ext uri="{BB962C8B-B14F-4D97-AF65-F5344CB8AC3E}">
        <p14:creationId xmlns:p14="http://schemas.microsoft.com/office/powerpoint/2010/main" val="169192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 &amp; A</a:t>
            </a:r>
            <a:endParaRPr lang="zh-TW" altLang="en-US" dirty="0"/>
          </a:p>
        </p:txBody>
      </p:sp>
      <p:sp>
        <p:nvSpPr>
          <p:cNvPr id="3" name="內容版面配置區 2"/>
          <p:cNvSpPr>
            <a:spLocks noGrp="1"/>
          </p:cNvSpPr>
          <p:nvPr>
            <p:ph idx="1"/>
          </p:nvPr>
        </p:nvSpPr>
        <p:spPr/>
        <p:txBody>
          <a:bodyPr/>
          <a:lstStyle/>
          <a:p>
            <a:r>
              <a:rPr lang="zh-TW" altLang="en-US" sz="1600" kern="1200" dirty="0" smtClean="0">
                <a:latin typeface="Calibri"/>
                <a:ea typeface="Calibri"/>
                <a:cs typeface="Calibri"/>
              </a:rPr>
              <a:t>請問 </a:t>
            </a:r>
            <a:r>
              <a:rPr lang="en-US" altLang="zh-TW" sz="1600" kern="1200" dirty="0" smtClean="0">
                <a:latin typeface="Calibri"/>
                <a:ea typeface="Calibri"/>
                <a:cs typeface="Calibri"/>
              </a:rPr>
              <a:t>CEO </a:t>
            </a:r>
            <a:r>
              <a:rPr lang="zh-TW" altLang="en-US" sz="1600" kern="1200" dirty="0" smtClean="0">
                <a:latin typeface="Calibri"/>
                <a:ea typeface="Calibri"/>
                <a:cs typeface="Calibri"/>
              </a:rPr>
              <a:t>您</a:t>
            </a:r>
            <a:r>
              <a:rPr lang="zh-TW" altLang="en-US" sz="1600" kern="1200" dirty="0">
                <a:latin typeface="Calibri"/>
                <a:ea typeface="Calibri"/>
                <a:cs typeface="Calibri"/>
              </a:rPr>
              <a:t>作為公司的領導者，您在當前市場環境中看到了哪些挑戰和</a:t>
            </a:r>
            <a:r>
              <a:rPr lang="zh-TW" altLang="en-US" sz="1600" kern="1200" dirty="0" smtClean="0">
                <a:latin typeface="Calibri"/>
                <a:ea typeface="Calibri"/>
                <a:cs typeface="Calibri"/>
              </a:rPr>
              <a:t>機會 </a:t>
            </a:r>
            <a:r>
              <a:rPr lang="en-US" altLang="zh-TW" sz="1600" kern="1200" dirty="0" smtClean="0">
                <a:latin typeface="Calibri"/>
                <a:ea typeface="Calibri"/>
                <a:cs typeface="Calibri"/>
              </a:rPr>
              <a:t>?</a:t>
            </a:r>
            <a:endParaRPr lang="en-US" altLang="zh-TW" sz="1600" kern="1200" dirty="0">
              <a:latin typeface="Calibri"/>
              <a:ea typeface="Calibri"/>
              <a:cs typeface="Calibri"/>
            </a:endParaRPr>
          </a:p>
          <a:p>
            <a:r>
              <a:rPr lang="zh-TW" altLang="en-US" sz="1600" kern="1200" dirty="0">
                <a:latin typeface="Calibri"/>
                <a:ea typeface="Calibri"/>
                <a:cs typeface="Calibri"/>
              </a:rPr>
              <a:t>未來碳權交易對啟碁的</a:t>
            </a:r>
            <a:r>
              <a:rPr lang="zh-TW" altLang="en-US" sz="1600" kern="1200" dirty="0" smtClean="0">
                <a:latin typeface="Calibri"/>
                <a:ea typeface="Calibri"/>
                <a:cs typeface="Calibri"/>
              </a:rPr>
              <a:t>影響 </a:t>
            </a:r>
            <a:r>
              <a:rPr lang="en-US" altLang="zh-TW" sz="1600" kern="1200" dirty="0" smtClean="0">
                <a:latin typeface="Calibri"/>
                <a:ea typeface="Calibri"/>
                <a:cs typeface="Calibri"/>
              </a:rPr>
              <a:t>?</a:t>
            </a:r>
            <a:endParaRPr lang="en-US" altLang="zh-TW" sz="1600" kern="1200" dirty="0">
              <a:latin typeface="Calibri"/>
              <a:ea typeface="Calibri"/>
              <a:cs typeface="Calibri"/>
            </a:endParaRPr>
          </a:p>
          <a:p>
            <a:r>
              <a:rPr lang="zh-TW" altLang="en-US" sz="1600" kern="1200" dirty="0">
                <a:latin typeface="Calibri"/>
                <a:ea typeface="Calibri"/>
                <a:cs typeface="Calibri"/>
                <a:sym typeface="Calibri"/>
              </a:rPr>
              <a:t>對於產品製造過程更永續的改善，公司是如何考量其</a:t>
            </a:r>
            <a:r>
              <a:rPr lang="zh-TW" altLang="en-US" sz="1600" kern="1200" dirty="0" smtClean="0">
                <a:latin typeface="Calibri"/>
                <a:ea typeface="Calibri"/>
                <a:cs typeface="Calibri"/>
                <a:sym typeface="Calibri"/>
              </a:rPr>
              <a:t>利弊 </a:t>
            </a:r>
            <a:r>
              <a:rPr lang="en-US" altLang="zh-TW" sz="1600" kern="1200" dirty="0" smtClean="0">
                <a:latin typeface="Calibri"/>
                <a:ea typeface="Calibri"/>
                <a:cs typeface="Calibri"/>
                <a:sym typeface="Calibri"/>
              </a:rPr>
              <a:t>?</a:t>
            </a:r>
          </a:p>
          <a:p>
            <a:r>
              <a:rPr lang="zh-TW" altLang="en-US" sz="1600" kern="1200" dirty="0">
                <a:latin typeface="Calibri"/>
                <a:ea typeface="Calibri"/>
                <a:cs typeface="Calibri"/>
                <a:sym typeface="Calibri"/>
              </a:rPr>
              <a:t>認為</a:t>
            </a:r>
            <a:r>
              <a:rPr lang="zh-TW" altLang="en-US" sz="1600" kern="1200" dirty="0" smtClean="0">
                <a:latin typeface="Calibri"/>
                <a:ea typeface="Calibri"/>
                <a:cs typeface="Calibri"/>
                <a:sym typeface="Calibri"/>
              </a:rPr>
              <a:t>想進科技業的新鮮人最需要具備什麼樣的能力、特質 </a:t>
            </a:r>
            <a:r>
              <a:rPr lang="en-US" altLang="zh-TW" sz="1600" kern="1200" dirty="0" smtClean="0">
                <a:latin typeface="Calibri"/>
                <a:ea typeface="Calibri"/>
                <a:cs typeface="Calibri"/>
                <a:sym typeface="Calibri"/>
              </a:rPr>
              <a:t>?</a:t>
            </a:r>
          </a:p>
          <a:p>
            <a:r>
              <a:rPr lang="en-US" altLang="zh-TW" sz="1600" dirty="0"/>
              <a:t>What factors or habits do you think are important for your achievements?  </a:t>
            </a:r>
            <a:endParaRPr lang="zh-TW" altLang="en-US" sz="1600" kern="1200" dirty="0">
              <a:latin typeface="Calibri"/>
              <a:ea typeface="Calibri"/>
              <a:cs typeface="Calibri"/>
              <a:sym typeface="Calibri"/>
            </a:endParaRPr>
          </a:p>
          <a:p>
            <a:endParaRPr lang="zh-TW" altLang="en-US" dirty="0"/>
          </a:p>
        </p:txBody>
      </p:sp>
    </p:spTree>
    <p:extLst>
      <p:ext uri="{BB962C8B-B14F-4D97-AF65-F5344CB8AC3E}">
        <p14:creationId xmlns:p14="http://schemas.microsoft.com/office/powerpoint/2010/main" val="468678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6000" y="179985"/>
            <a:ext cx="10980000" cy="433629"/>
          </a:xfrm>
        </p:spPr>
        <p:txBody>
          <a:bodyPr/>
          <a:lstStyle/>
          <a:p>
            <a:r>
              <a:rPr lang="en-US" altLang="zh-TW" sz="4000" dirty="0">
                <a:solidFill>
                  <a:schemeClr val="tx1"/>
                </a:solidFill>
                <a:latin typeface="Calibri" panose="020F0502020204030204" pitchFamily="34" charset="0"/>
                <a:cs typeface="Calibri" panose="020F0502020204030204" pitchFamily="34" charset="0"/>
              </a:rPr>
              <a:t>Self Introduction</a:t>
            </a:r>
            <a:endParaRPr lang="zh-TW" altLang="en-US" sz="4000" dirty="0"/>
          </a:p>
        </p:txBody>
      </p:sp>
      <p:sp>
        <p:nvSpPr>
          <p:cNvPr id="4" name="AutoShape 12"/>
          <p:cNvSpPr/>
          <p:nvPr/>
        </p:nvSpPr>
        <p:spPr>
          <a:xfrm flipV="1">
            <a:off x="8916711" y="4424591"/>
            <a:ext cx="1434105" cy="1481"/>
          </a:xfrm>
          <a:prstGeom prst="line">
            <a:avLst/>
          </a:prstGeom>
          <a:ln w="95250" cap="rnd">
            <a:solidFill>
              <a:srgbClr val="2C2A96"/>
            </a:solidFill>
            <a:prstDash val="solid"/>
            <a:headEnd type="none" w="sm" len="sm"/>
            <a:tailEnd type="triangle" w="lg" len="med"/>
          </a:ln>
        </p:spPr>
      </p:sp>
      <p:sp>
        <p:nvSpPr>
          <p:cNvPr id="5" name="AutoShape 13"/>
          <p:cNvSpPr/>
          <p:nvPr/>
        </p:nvSpPr>
        <p:spPr>
          <a:xfrm>
            <a:off x="7234059" y="4424591"/>
            <a:ext cx="1682583" cy="0"/>
          </a:xfrm>
          <a:prstGeom prst="line">
            <a:avLst/>
          </a:prstGeom>
          <a:ln w="95250" cap="rnd">
            <a:solidFill>
              <a:srgbClr val="6B04FF"/>
            </a:solidFill>
            <a:prstDash val="solid"/>
            <a:headEnd type="none" w="sm" len="sm"/>
            <a:tailEnd type="none" w="sm" len="sm"/>
          </a:ln>
        </p:spPr>
      </p:sp>
      <p:sp>
        <p:nvSpPr>
          <p:cNvPr id="6" name="AutoShape 14"/>
          <p:cNvSpPr/>
          <p:nvPr/>
        </p:nvSpPr>
        <p:spPr>
          <a:xfrm>
            <a:off x="5425758" y="4424591"/>
            <a:ext cx="1808301" cy="0"/>
          </a:xfrm>
          <a:prstGeom prst="line">
            <a:avLst/>
          </a:prstGeom>
          <a:ln w="95250" cap="rnd">
            <a:solidFill>
              <a:srgbClr val="C504FF"/>
            </a:solidFill>
            <a:prstDash val="solid"/>
            <a:headEnd type="none" w="sm" len="sm"/>
            <a:tailEnd type="none" w="sm" len="sm"/>
          </a:ln>
        </p:spPr>
      </p:sp>
      <p:sp>
        <p:nvSpPr>
          <p:cNvPr id="7" name="AutoShape 15"/>
          <p:cNvSpPr/>
          <p:nvPr/>
        </p:nvSpPr>
        <p:spPr>
          <a:xfrm>
            <a:off x="3617457" y="4424591"/>
            <a:ext cx="1808301" cy="0"/>
          </a:xfrm>
          <a:prstGeom prst="line">
            <a:avLst/>
          </a:prstGeom>
          <a:ln w="95250" cap="rnd">
            <a:solidFill>
              <a:srgbClr val="FF04A2"/>
            </a:solidFill>
            <a:prstDash val="solid"/>
            <a:headEnd type="none" w="sm" len="sm"/>
            <a:tailEnd type="none" w="sm" len="sm"/>
          </a:ln>
        </p:spPr>
      </p:sp>
      <p:sp>
        <p:nvSpPr>
          <p:cNvPr id="8" name="AutoShape 16"/>
          <p:cNvSpPr/>
          <p:nvPr/>
        </p:nvSpPr>
        <p:spPr>
          <a:xfrm>
            <a:off x="1934805" y="4424591"/>
            <a:ext cx="1682653" cy="0"/>
          </a:xfrm>
          <a:prstGeom prst="line">
            <a:avLst/>
          </a:prstGeom>
          <a:ln w="95250" cap="rnd">
            <a:solidFill>
              <a:srgbClr val="FFFFFF"/>
            </a:solidFill>
            <a:prstDash val="solid"/>
            <a:headEnd type="none" w="sm" len="sm"/>
            <a:tailEnd type="none" w="sm" len="sm"/>
          </a:ln>
        </p:spPr>
      </p:sp>
      <p:sp>
        <p:nvSpPr>
          <p:cNvPr id="9" name="AutoShape 17"/>
          <p:cNvSpPr/>
          <p:nvPr/>
        </p:nvSpPr>
        <p:spPr>
          <a:xfrm>
            <a:off x="2001096" y="4424591"/>
            <a:ext cx="1682653" cy="0"/>
          </a:xfrm>
          <a:prstGeom prst="line">
            <a:avLst/>
          </a:prstGeom>
          <a:ln w="95250" cap="rnd">
            <a:solidFill>
              <a:srgbClr val="FF7C04"/>
            </a:solidFill>
            <a:prstDash val="solid"/>
            <a:headEnd type="none" w="sm" len="sm"/>
            <a:tailEnd type="none" w="sm" len="sm"/>
          </a:ln>
        </p:spPr>
      </p:sp>
      <p:grpSp>
        <p:nvGrpSpPr>
          <p:cNvPr id="10" name="Group 18"/>
          <p:cNvGrpSpPr/>
          <p:nvPr/>
        </p:nvGrpSpPr>
        <p:grpSpPr>
          <a:xfrm>
            <a:off x="5270234" y="4316217"/>
            <a:ext cx="311049" cy="311049"/>
            <a:chOff x="0" y="0"/>
            <a:chExt cx="6350000" cy="6350000"/>
          </a:xfrm>
        </p:grpSpPr>
        <p:sp>
          <p:nvSpPr>
            <p:cNvPr id="11"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04A2"/>
            </a:solidFill>
          </p:spPr>
        </p:sp>
      </p:grpSp>
      <p:grpSp>
        <p:nvGrpSpPr>
          <p:cNvPr id="12" name="Group 20"/>
          <p:cNvGrpSpPr/>
          <p:nvPr/>
        </p:nvGrpSpPr>
        <p:grpSpPr>
          <a:xfrm>
            <a:off x="3556747" y="4316217"/>
            <a:ext cx="311049" cy="311049"/>
            <a:chOff x="0" y="0"/>
            <a:chExt cx="6350000" cy="6350000"/>
          </a:xfrm>
        </p:grpSpPr>
        <p:sp>
          <p:nvSpPr>
            <p:cNvPr id="13"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0431"/>
            </a:solidFill>
          </p:spPr>
        </p:sp>
      </p:grpSp>
      <p:grpSp>
        <p:nvGrpSpPr>
          <p:cNvPr id="14" name="Group 22"/>
          <p:cNvGrpSpPr/>
          <p:nvPr/>
        </p:nvGrpSpPr>
        <p:grpSpPr>
          <a:xfrm>
            <a:off x="1841728" y="4316217"/>
            <a:ext cx="311049" cy="311049"/>
            <a:chOff x="0" y="0"/>
            <a:chExt cx="6350000" cy="6350000"/>
          </a:xfrm>
        </p:grpSpPr>
        <p:sp>
          <p:nvSpPr>
            <p:cNvPr id="15"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7C04"/>
            </a:solidFill>
          </p:spPr>
        </p:sp>
      </p:grpSp>
      <p:grpSp>
        <p:nvGrpSpPr>
          <p:cNvPr id="16" name="Group 24"/>
          <p:cNvGrpSpPr/>
          <p:nvPr/>
        </p:nvGrpSpPr>
        <p:grpSpPr>
          <a:xfrm>
            <a:off x="6954974" y="4316217"/>
            <a:ext cx="311049" cy="311049"/>
            <a:chOff x="0" y="0"/>
            <a:chExt cx="6350000" cy="6350000"/>
          </a:xfrm>
        </p:grpSpPr>
        <p:sp>
          <p:nvSpPr>
            <p:cNvPr id="17"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504FF"/>
            </a:solidFill>
          </p:spPr>
        </p:sp>
      </p:grpSp>
      <p:grpSp>
        <p:nvGrpSpPr>
          <p:cNvPr id="18" name="Group 26"/>
          <p:cNvGrpSpPr/>
          <p:nvPr/>
        </p:nvGrpSpPr>
        <p:grpSpPr>
          <a:xfrm>
            <a:off x="8698809" y="4316217"/>
            <a:ext cx="311049" cy="311049"/>
            <a:chOff x="0" y="0"/>
            <a:chExt cx="6350000" cy="6350000"/>
          </a:xfrm>
        </p:grpSpPr>
        <p:sp>
          <p:nvSpPr>
            <p:cNvPr id="19"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04FF"/>
            </a:solidFill>
          </p:spPr>
        </p:sp>
      </p:grpSp>
      <p:grpSp>
        <p:nvGrpSpPr>
          <p:cNvPr id="20" name="Group 28"/>
          <p:cNvGrpSpPr/>
          <p:nvPr/>
        </p:nvGrpSpPr>
        <p:grpSpPr>
          <a:xfrm>
            <a:off x="1903023" y="4377511"/>
            <a:ext cx="188460" cy="188460"/>
            <a:chOff x="0" y="0"/>
            <a:chExt cx="6350000" cy="6350000"/>
          </a:xfrm>
        </p:grpSpPr>
        <p:sp>
          <p:nvSpPr>
            <p:cNvPr id="21"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2" name="Group 30"/>
          <p:cNvGrpSpPr/>
          <p:nvPr/>
        </p:nvGrpSpPr>
        <p:grpSpPr>
          <a:xfrm>
            <a:off x="5331528" y="4377511"/>
            <a:ext cx="188460" cy="188460"/>
            <a:chOff x="0" y="0"/>
            <a:chExt cx="6350000" cy="6350000"/>
          </a:xfrm>
        </p:grpSpPr>
        <p:sp>
          <p:nvSpPr>
            <p:cNvPr id="23"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4" name="Group 32"/>
          <p:cNvGrpSpPr/>
          <p:nvPr/>
        </p:nvGrpSpPr>
        <p:grpSpPr>
          <a:xfrm rot="-10800000">
            <a:off x="3618041" y="4377511"/>
            <a:ext cx="188460" cy="188460"/>
            <a:chOff x="0" y="0"/>
            <a:chExt cx="6350000" cy="6350000"/>
          </a:xfrm>
        </p:grpSpPr>
        <p:sp>
          <p:nvSpPr>
            <p:cNvPr id="25" name="Freeform 3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6" name="Group 34"/>
          <p:cNvGrpSpPr/>
          <p:nvPr/>
        </p:nvGrpSpPr>
        <p:grpSpPr>
          <a:xfrm rot="-10800000">
            <a:off x="7016269" y="4377511"/>
            <a:ext cx="188460" cy="188460"/>
            <a:chOff x="0" y="0"/>
            <a:chExt cx="6350000" cy="6350000"/>
          </a:xfrm>
        </p:grpSpPr>
        <p:sp>
          <p:nvSpPr>
            <p:cNvPr id="27" name="Freeform 3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8" name="Group 36"/>
          <p:cNvGrpSpPr/>
          <p:nvPr/>
        </p:nvGrpSpPr>
        <p:grpSpPr>
          <a:xfrm>
            <a:off x="8760103" y="4377511"/>
            <a:ext cx="188460" cy="188460"/>
            <a:chOff x="0" y="0"/>
            <a:chExt cx="6350000" cy="6350000"/>
          </a:xfrm>
        </p:grpSpPr>
        <p:sp>
          <p:nvSpPr>
            <p:cNvPr id="29" name="Freeform 3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0" name="AutoShape 17"/>
          <p:cNvSpPr/>
          <p:nvPr/>
        </p:nvSpPr>
        <p:spPr>
          <a:xfrm>
            <a:off x="719171" y="4424591"/>
            <a:ext cx="1090463" cy="9609"/>
          </a:xfrm>
          <a:prstGeom prst="line">
            <a:avLst/>
          </a:prstGeom>
          <a:ln w="95250" cap="rnd">
            <a:solidFill>
              <a:srgbClr val="FFC000"/>
            </a:solidFill>
            <a:prstDash val="solid"/>
            <a:headEnd type="none" w="sm" len="sm"/>
            <a:tailEnd type="none" w="sm" len="sm"/>
          </a:ln>
        </p:spPr>
      </p:sp>
      <p:sp>
        <p:nvSpPr>
          <p:cNvPr id="31" name="文字方塊 30"/>
          <p:cNvSpPr txBox="1"/>
          <p:nvPr/>
        </p:nvSpPr>
        <p:spPr>
          <a:xfrm>
            <a:off x="908934" y="4926207"/>
            <a:ext cx="1989018" cy="1169551"/>
          </a:xfrm>
          <a:prstGeom prst="rect">
            <a:avLst/>
          </a:prstGeom>
          <a:noFill/>
        </p:spPr>
        <p:txBody>
          <a:bodyPr wrap="square" rtlCol="0">
            <a:spAutoFit/>
          </a:bodyPr>
          <a:lstStyle/>
          <a:p>
            <a:pPr algn="ctr"/>
            <a:r>
              <a:rPr lang="en-US" altLang="zh-TW" sz="1400" b="1" dirty="0"/>
              <a:t>2015-2018</a:t>
            </a:r>
          </a:p>
          <a:p>
            <a:pPr algn="ctr"/>
            <a:r>
              <a:rPr lang="en-US" altLang="zh-TW" sz="1400" dirty="0"/>
              <a:t>National Experimental High School</a:t>
            </a:r>
          </a:p>
          <a:p>
            <a:pPr algn="ctr"/>
            <a:r>
              <a:rPr lang="en-US" altLang="zh-TW" sz="1400" dirty="0"/>
              <a:t>(Central TW Science Park)</a:t>
            </a:r>
          </a:p>
        </p:txBody>
      </p:sp>
      <p:sp>
        <p:nvSpPr>
          <p:cNvPr id="32" name="文字方塊 31"/>
          <p:cNvSpPr txBox="1"/>
          <p:nvPr/>
        </p:nvSpPr>
        <p:spPr>
          <a:xfrm>
            <a:off x="2567394" y="3614286"/>
            <a:ext cx="2150896" cy="523220"/>
          </a:xfrm>
          <a:prstGeom prst="rect">
            <a:avLst/>
          </a:prstGeom>
          <a:noFill/>
        </p:spPr>
        <p:txBody>
          <a:bodyPr wrap="square" rtlCol="0">
            <a:spAutoFit/>
          </a:bodyPr>
          <a:lstStyle/>
          <a:p>
            <a:pPr algn="ctr"/>
            <a:r>
              <a:rPr lang="en-US" altLang="zh-TW" sz="1400" b="1" dirty="0"/>
              <a:t>2018-2022</a:t>
            </a:r>
          </a:p>
          <a:p>
            <a:pPr algn="ctr"/>
            <a:r>
              <a:rPr lang="en-US" altLang="zh-TW" sz="1200" dirty="0">
                <a:latin typeface="Arial Black" panose="020B0A04020102020204" pitchFamily="34" charset="0"/>
              </a:rPr>
              <a:t>NCU</a:t>
            </a:r>
            <a:r>
              <a:rPr lang="en-US" altLang="zh-TW" sz="1400" dirty="0"/>
              <a:t> Math-Science</a:t>
            </a:r>
          </a:p>
        </p:txBody>
      </p:sp>
      <p:sp>
        <p:nvSpPr>
          <p:cNvPr id="33" name="矩形 32"/>
          <p:cNvSpPr/>
          <p:nvPr/>
        </p:nvSpPr>
        <p:spPr>
          <a:xfrm>
            <a:off x="2776131" y="5033930"/>
            <a:ext cx="1973289" cy="954107"/>
          </a:xfrm>
          <a:prstGeom prst="rect">
            <a:avLst/>
          </a:prstGeom>
        </p:spPr>
        <p:txBody>
          <a:bodyPr wrap="square">
            <a:spAutoFit/>
          </a:bodyPr>
          <a:lstStyle/>
          <a:p>
            <a:pPr algn="ctr"/>
            <a:r>
              <a:rPr lang="en-US" altLang="zh-TW" sz="1400" b="1" dirty="0"/>
              <a:t>2020-2022</a:t>
            </a:r>
          </a:p>
          <a:p>
            <a:pPr algn="ctr"/>
            <a:r>
              <a:rPr lang="en-US" altLang="zh-TW" sz="1400" dirty="0"/>
              <a:t>Minor-specialty:</a:t>
            </a:r>
          </a:p>
          <a:p>
            <a:pPr algn="ctr"/>
            <a:r>
              <a:rPr lang="en-US" altLang="zh-TW" sz="1400" dirty="0"/>
              <a:t>Computer Science &amp; Programming</a:t>
            </a:r>
          </a:p>
        </p:txBody>
      </p:sp>
      <p:sp>
        <p:nvSpPr>
          <p:cNvPr id="34" name="矩形 33"/>
          <p:cNvSpPr/>
          <p:nvPr/>
        </p:nvSpPr>
        <p:spPr>
          <a:xfrm>
            <a:off x="4256308" y="3523540"/>
            <a:ext cx="2385323" cy="738664"/>
          </a:xfrm>
          <a:prstGeom prst="rect">
            <a:avLst/>
          </a:prstGeom>
        </p:spPr>
        <p:txBody>
          <a:bodyPr wrap="square">
            <a:spAutoFit/>
          </a:bodyPr>
          <a:lstStyle/>
          <a:p>
            <a:pPr algn="ctr"/>
            <a:r>
              <a:rPr lang="en-US" altLang="zh-TW" sz="1400" b="1" dirty="0"/>
              <a:t>2020 / 2022 </a:t>
            </a:r>
            <a:r>
              <a:rPr lang="en-US" altLang="zh-TW" sz="1400" dirty="0"/>
              <a:t>Summer</a:t>
            </a:r>
          </a:p>
          <a:p>
            <a:r>
              <a:rPr lang="en-US" altLang="zh-TW" sz="1400" dirty="0"/>
              <a:t>      Military Service</a:t>
            </a:r>
          </a:p>
          <a:p>
            <a:r>
              <a:rPr lang="en-US" altLang="zh-TW" sz="1400" dirty="0"/>
              <a:t>      </a:t>
            </a:r>
            <a:r>
              <a:rPr lang="en-US" altLang="zh-TW" sz="1200" dirty="0">
                <a:latin typeface="Arial Black" panose="020B0A04020102020204" pitchFamily="34" charset="0"/>
              </a:rPr>
              <a:t>Army 257 Brigade</a:t>
            </a:r>
            <a:endParaRPr lang="en-US" altLang="zh-TW" sz="1400" dirty="0">
              <a:latin typeface="Arial Black" panose="020B0A04020102020204" pitchFamily="34" charset="0"/>
            </a:endParaRPr>
          </a:p>
        </p:txBody>
      </p:sp>
      <p:sp>
        <p:nvSpPr>
          <p:cNvPr id="35" name="矩形 34"/>
          <p:cNvSpPr/>
          <p:nvPr/>
        </p:nvSpPr>
        <p:spPr>
          <a:xfrm>
            <a:off x="4441724" y="4981250"/>
            <a:ext cx="1968066" cy="1169551"/>
          </a:xfrm>
          <a:prstGeom prst="rect">
            <a:avLst/>
          </a:prstGeom>
        </p:spPr>
        <p:txBody>
          <a:bodyPr wrap="square">
            <a:spAutoFit/>
          </a:bodyPr>
          <a:lstStyle/>
          <a:p>
            <a:pPr algn="ctr"/>
            <a:r>
              <a:rPr lang="en-US" altLang="zh-TW" sz="1400" b="1" dirty="0"/>
              <a:t>2021-2023</a:t>
            </a:r>
          </a:p>
          <a:p>
            <a:pPr algn="ctr"/>
            <a:endParaRPr lang="en-US" altLang="zh-TW" sz="1400" b="1" dirty="0"/>
          </a:p>
          <a:p>
            <a:pPr algn="ctr"/>
            <a:endParaRPr lang="en-US" altLang="zh-TW" sz="1400" b="1" dirty="0"/>
          </a:p>
          <a:p>
            <a:pPr algn="ctr"/>
            <a:endParaRPr lang="en-US" altLang="zh-TW" sz="1400" dirty="0"/>
          </a:p>
          <a:p>
            <a:pPr algn="ctr"/>
            <a:r>
              <a:rPr lang="en-US" altLang="zh-TW" sz="1400" dirty="0"/>
              <a:t>  Online-Tutor</a:t>
            </a:r>
          </a:p>
        </p:txBody>
      </p:sp>
      <p:pic>
        <p:nvPicPr>
          <p:cNvPr id="36" name="圖片 35"/>
          <p:cNvPicPr>
            <a:picLocks noChangeAspect="1"/>
          </p:cNvPicPr>
          <p:nvPr/>
        </p:nvPicPr>
        <p:blipFill rotWithShape="1">
          <a:blip r:embed="rId2"/>
          <a:srcRect l="4003" t="21030" r="5911" b="28923"/>
          <a:stretch/>
        </p:blipFill>
        <p:spPr>
          <a:xfrm>
            <a:off x="4940066" y="5206357"/>
            <a:ext cx="1017805" cy="565448"/>
          </a:xfrm>
          <a:prstGeom prst="rect">
            <a:avLst/>
          </a:prstGeom>
        </p:spPr>
      </p:pic>
      <p:pic>
        <p:nvPicPr>
          <p:cNvPr id="37" name="圖片 36"/>
          <p:cNvPicPr>
            <a:picLocks noChangeAspect="1"/>
          </p:cNvPicPr>
          <p:nvPr/>
        </p:nvPicPr>
        <p:blipFill>
          <a:blip r:embed="rId3"/>
          <a:stretch>
            <a:fillRect/>
          </a:stretch>
        </p:blipFill>
        <p:spPr>
          <a:xfrm>
            <a:off x="6180084" y="3756334"/>
            <a:ext cx="454240" cy="587063"/>
          </a:xfrm>
          <a:prstGeom prst="rect">
            <a:avLst/>
          </a:prstGeom>
        </p:spPr>
      </p:pic>
      <p:pic>
        <p:nvPicPr>
          <p:cNvPr id="38" name="Picture 8" descr="NCU 的圖片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9898" y="4220484"/>
            <a:ext cx="591866" cy="52223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中科實中 的圖片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1774" y="4192991"/>
            <a:ext cx="526980" cy="5497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矩形 39"/>
          <p:cNvSpPr/>
          <p:nvPr/>
        </p:nvSpPr>
        <p:spPr>
          <a:xfrm>
            <a:off x="5891193" y="4981250"/>
            <a:ext cx="2438610" cy="954107"/>
          </a:xfrm>
          <a:prstGeom prst="rect">
            <a:avLst/>
          </a:prstGeom>
        </p:spPr>
        <p:txBody>
          <a:bodyPr wrap="square">
            <a:spAutoFit/>
          </a:bodyPr>
          <a:lstStyle/>
          <a:p>
            <a:pPr algn="ctr"/>
            <a:r>
              <a:rPr lang="en-US" altLang="zh-TW" sz="1400" b="1" dirty="0"/>
              <a:t>2023-02~</a:t>
            </a:r>
            <a:endParaRPr lang="en-US" altLang="zh-TW" sz="1400" dirty="0"/>
          </a:p>
          <a:p>
            <a:pPr algn="ctr"/>
            <a:r>
              <a:rPr lang="en-US" altLang="zh-TW" sz="1400" dirty="0"/>
              <a:t>Graduate student</a:t>
            </a:r>
          </a:p>
          <a:p>
            <a:pPr algn="ctr"/>
            <a:r>
              <a:rPr lang="en-US" altLang="zh-TW" sz="1400" dirty="0"/>
              <a:t>Computer-Science Engineering</a:t>
            </a:r>
          </a:p>
          <a:p>
            <a:r>
              <a:rPr lang="en-US" altLang="zh-TW" sz="1400" dirty="0"/>
              <a:t>      </a:t>
            </a:r>
            <a:r>
              <a:rPr lang="zh-TW" altLang="en-US" sz="1400" dirty="0"/>
              <a:t> </a:t>
            </a:r>
            <a:r>
              <a:rPr lang="en-US" altLang="zh-TW" sz="1400" b="1" dirty="0"/>
              <a:t>NSYSU-WCMC Lab</a:t>
            </a:r>
          </a:p>
        </p:txBody>
      </p:sp>
      <p:pic>
        <p:nvPicPr>
          <p:cNvPr id="41" name="Picture 12" descr="nsysu校徽 的圖片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0329" y="4209419"/>
            <a:ext cx="520338" cy="417847"/>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43"/>
          <p:cNvSpPr txBox="1"/>
          <p:nvPr/>
        </p:nvSpPr>
        <p:spPr>
          <a:xfrm>
            <a:off x="7476844" y="3729735"/>
            <a:ext cx="2648637" cy="523220"/>
          </a:xfrm>
          <a:prstGeom prst="rect">
            <a:avLst/>
          </a:prstGeom>
          <a:noFill/>
        </p:spPr>
        <p:txBody>
          <a:bodyPr wrap="square" rtlCol="0">
            <a:spAutoFit/>
          </a:bodyPr>
          <a:lstStyle/>
          <a:p>
            <a:pPr algn="ctr"/>
            <a:r>
              <a:rPr lang="en-US" altLang="zh-TW" sz="1400" b="1" dirty="0"/>
              <a:t>2023/07-2023/08</a:t>
            </a:r>
          </a:p>
          <a:p>
            <a:pPr algn="ctr"/>
            <a:r>
              <a:rPr lang="en-US" altLang="zh-TW" sz="1400" dirty="0"/>
              <a:t>WNC Summer Internship</a:t>
            </a:r>
            <a:endParaRPr lang="zh-TW" altLang="en-US" sz="1400" dirty="0"/>
          </a:p>
        </p:txBody>
      </p:sp>
      <p:pic>
        <p:nvPicPr>
          <p:cNvPr id="45" name="圖片 44">
            <a:extLst>
              <a:ext uri="{FF2B5EF4-FFF2-40B4-BE49-F238E27FC236}">
                <a16:creationId xmlns:a16="http://schemas.microsoft.com/office/drawing/2014/main" id="{08174E50-C183-4115-950D-4E58491138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413" y="1240277"/>
            <a:ext cx="2678336" cy="1924414"/>
          </a:xfrm>
          <a:prstGeom prst="rect">
            <a:avLst/>
          </a:prstGeom>
        </p:spPr>
      </p:pic>
      <p:pic>
        <p:nvPicPr>
          <p:cNvPr id="46" name="圖片 45">
            <a:extLst>
              <a:ext uri="{FF2B5EF4-FFF2-40B4-BE49-F238E27FC236}">
                <a16:creationId xmlns:a16="http://schemas.microsoft.com/office/drawing/2014/main" id="{82782281-F5D3-4EA5-895F-5B0DD6BB52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6308" y="1138105"/>
            <a:ext cx="2783840" cy="2087880"/>
          </a:xfrm>
          <a:prstGeom prst="rect">
            <a:avLst/>
          </a:prstGeom>
        </p:spPr>
      </p:pic>
      <p:pic>
        <p:nvPicPr>
          <p:cNvPr id="47" name="Picture 24" descr="MFlisar Developmen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53" t="1707" r="26550" b="-317"/>
          <a:stretch/>
        </p:blipFill>
        <p:spPr bwMode="auto">
          <a:xfrm>
            <a:off x="8760523" y="2742154"/>
            <a:ext cx="721895" cy="789273"/>
          </a:xfrm>
          <a:prstGeom prst="rect">
            <a:avLst/>
          </a:prstGeom>
          <a:noFill/>
          <a:extLst>
            <a:ext uri="{909E8E84-426E-40DD-AFC4-6F175D3DCCD1}">
              <a14:hiddenFill xmlns:a14="http://schemas.microsoft.com/office/drawing/2010/main">
                <a:solidFill>
                  <a:srgbClr val="FFFFFF"/>
                </a:solidFill>
              </a14:hiddenFill>
            </a:ext>
          </a:extLst>
        </p:spPr>
      </p:pic>
      <p:sp>
        <p:nvSpPr>
          <p:cNvPr id="48" name="文字方塊 47"/>
          <p:cNvSpPr txBox="1"/>
          <p:nvPr/>
        </p:nvSpPr>
        <p:spPr>
          <a:xfrm>
            <a:off x="9482418" y="2919141"/>
            <a:ext cx="1336540" cy="369332"/>
          </a:xfrm>
          <a:prstGeom prst="rect">
            <a:avLst/>
          </a:prstGeom>
          <a:noFill/>
        </p:spPr>
        <p:txBody>
          <a:bodyPr wrap="square" rtlCol="0">
            <a:spAutoFit/>
          </a:bodyPr>
          <a:lstStyle/>
          <a:p>
            <a:r>
              <a:rPr lang="en-US" altLang="zh-TW" dirty="0"/>
              <a:t>brian09088</a:t>
            </a:r>
            <a:endParaRPr lang="zh-TW" altLang="en-US" dirty="0"/>
          </a:p>
        </p:txBody>
      </p:sp>
      <p:graphicFrame>
        <p:nvGraphicFramePr>
          <p:cNvPr id="49" name="表格 48"/>
          <p:cNvGraphicFramePr>
            <a:graphicFrameLocks noGrp="1"/>
          </p:cNvGraphicFramePr>
          <p:nvPr>
            <p:extLst>
              <p:ext uri="{D42A27DB-BD31-4B8C-83A1-F6EECF244321}">
                <p14:modId xmlns:p14="http://schemas.microsoft.com/office/powerpoint/2010/main" val="790340736"/>
              </p:ext>
            </p:extLst>
          </p:nvPr>
        </p:nvGraphicFramePr>
        <p:xfrm>
          <a:off x="7265329" y="967598"/>
          <a:ext cx="4747000" cy="1727476"/>
        </p:xfrm>
        <a:graphic>
          <a:graphicData uri="http://schemas.openxmlformats.org/drawingml/2006/table">
            <a:tbl>
              <a:tblPr firstRow="1" bandRow="1">
                <a:tableStyleId>{00A15C55-8517-42AA-B614-E9B94910E393}</a:tableStyleId>
              </a:tblPr>
              <a:tblGrid>
                <a:gridCol w="2373500">
                  <a:extLst>
                    <a:ext uri="{9D8B030D-6E8A-4147-A177-3AD203B41FA5}">
                      <a16:colId xmlns:a16="http://schemas.microsoft.com/office/drawing/2014/main" val="170919039"/>
                    </a:ext>
                  </a:extLst>
                </a:gridCol>
                <a:gridCol w="2373500">
                  <a:extLst>
                    <a:ext uri="{9D8B030D-6E8A-4147-A177-3AD203B41FA5}">
                      <a16:colId xmlns:a16="http://schemas.microsoft.com/office/drawing/2014/main" val="3496729496"/>
                    </a:ext>
                  </a:extLst>
                </a:gridCol>
              </a:tblGrid>
              <a:tr h="674708">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zh-TW" altLang="en-US" sz="1800" dirty="0" smtClean="0"/>
                        <a:t>蘇柏瑜 </a:t>
                      </a:r>
                      <a:r>
                        <a:rPr lang="en-US" altLang="zh-TW" sz="1800" dirty="0" smtClean="0"/>
                        <a:t>Brian-Su</a:t>
                      </a:r>
                    </a:p>
                  </a:txBody>
                  <a:tcPr anchor="ct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TW" sz="1800" dirty="0" smtClean="0"/>
                        <a:t>DMIS-AW0360</a:t>
                      </a:r>
                    </a:p>
                  </a:txBody>
                  <a:tcPr anchor="ctr"/>
                </a:tc>
                <a:extLst>
                  <a:ext uri="{0D108BD9-81ED-4DB2-BD59-A6C34878D82A}">
                    <a16:rowId xmlns:a16="http://schemas.microsoft.com/office/drawing/2014/main" val="1029668641"/>
                  </a:ext>
                </a:extLst>
              </a:tr>
              <a:tr h="1052768">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TW" sz="1800" dirty="0" smtClean="0"/>
                        <a:t>NSYSU </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altLang="zh-TW" sz="1800" dirty="0" smtClean="0"/>
                        <a:t>Computer Science</a:t>
                      </a:r>
                    </a:p>
                  </a:txBody>
                  <a:tcPr anchor="ctr"/>
                </a:tc>
                <a:tc>
                  <a:txBody>
                    <a:bodyPr/>
                    <a:lstStyle/>
                    <a:p>
                      <a:pPr marL="0" indent="0" algn="ctr">
                        <a:buFont typeface="Arial" panose="020B0604020202020204" pitchFamily="34" charset="0"/>
                        <a:buNone/>
                      </a:pPr>
                      <a:r>
                        <a:rPr lang="en-US" altLang="zh-TW" sz="1800" dirty="0" smtClean="0"/>
                        <a:t>WCMC Lab</a:t>
                      </a:r>
                    </a:p>
                    <a:p>
                      <a:pPr marL="0" indent="0" algn="ctr">
                        <a:buFont typeface="Arial" panose="020B0604020202020204" pitchFamily="34" charset="0"/>
                        <a:buNone/>
                      </a:pPr>
                      <a:r>
                        <a:rPr lang="en-US" altLang="zh-TW" sz="1800" dirty="0" smtClean="0"/>
                        <a:t>Wireless network Communication</a:t>
                      </a:r>
                    </a:p>
                  </a:txBody>
                  <a:tcPr anchor="ctr"/>
                </a:tc>
                <a:extLst>
                  <a:ext uri="{0D108BD9-81ED-4DB2-BD59-A6C34878D82A}">
                    <a16:rowId xmlns:a16="http://schemas.microsoft.com/office/drawing/2014/main" val="1462484085"/>
                  </a:ext>
                </a:extLst>
              </a:tr>
            </a:tbl>
          </a:graphicData>
        </a:graphic>
      </p:graphicFrame>
    </p:spTree>
    <p:extLst>
      <p:ext uri="{BB962C8B-B14F-4D97-AF65-F5344CB8AC3E}">
        <p14:creationId xmlns:p14="http://schemas.microsoft.com/office/powerpoint/2010/main" val="1143201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0"/>
          <p:cNvSpPr txBox="1">
            <a:spLocks noGrp="1"/>
          </p:cNvSpPr>
          <p:nvPr>
            <p:ph type="title"/>
          </p:nvPr>
        </p:nvSpPr>
        <p:spPr>
          <a:xfrm>
            <a:off x="666160" y="329847"/>
            <a:ext cx="10980000" cy="95373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ltLang="zh-TW" sz="4400" b="1" dirty="0" smtClean="0">
                <a:solidFill>
                  <a:schemeClr val="tx1"/>
                </a:solidFill>
                <a:latin typeface="Calibri" panose="020F0502020204030204" pitchFamily="34" charset="0"/>
                <a:cs typeface="Calibri" panose="020F0502020204030204" pitchFamily="34" charset="0"/>
              </a:rPr>
              <a:t>Self Introduction</a:t>
            </a:r>
            <a:endParaRPr sz="4400" b="1" dirty="0">
              <a:solidFill>
                <a:schemeClr val="tx1"/>
              </a:solidFill>
              <a:latin typeface="Calibri" panose="020F0502020204030204" pitchFamily="34" charset="0"/>
              <a:cs typeface="Calibri" panose="020F0502020204030204" pitchFamily="34" charset="0"/>
            </a:endParaRPr>
          </a:p>
        </p:txBody>
      </p:sp>
      <p:sp>
        <p:nvSpPr>
          <p:cNvPr id="469" name="Google Shape;469;p30"/>
          <p:cNvSpPr txBox="1"/>
          <p:nvPr/>
        </p:nvSpPr>
        <p:spPr>
          <a:xfrm>
            <a:off x="666160" y="1426202"/>
            <a:ext cx="5494177" cy="4966913"/>
          </a:xfrm>
          <a:prstGeom prst="rect">
            <a:avLst/>
          </a:prstGeom>
          <a:noFill/>
          <a:ln>
            <a:noFill/>
          </a:ln>
        </p:spPr>
        <p:txBody>
          <a:bodyPr spcFirstLastPara="1" wrap="square" lIns="91425" tIns="45700" rIns="91425" bIns="45700" anchor="t" anchorCtr="0">
            <a:normAutofit/>
          </a:bodyPr>
          <a:lstStyle/>
          <a:p>
            <a:pPr marL="271463" indent="-271463" defTabSz="1219170" eaLnBrk="0" fontAlgn="base" hangingPunct="0">
              <a:lnSpc>
                <a:spcPct val="200000"/>
              </a:lnSpc>
              <a:spcBef>
                <a:spcPct val="0"/>
              </a:spcBef>
              <a:spcAft>
                <a:spcPts val="600"/>
              </a:spcAft>
              <a:buSzPct val="100000"/>
              <a:buFont typeface="Arial" panose="020B0604020202020204" pitchFamily="34" charset="0"/>
              <a:buChar char="■"/>
            </a:pPr>
            <a:r>
              <a:rPr lang="en-US" altLang="zh-TW" sz="2000" dirty="0">
                <a:latin typeface="Calibri" panose="020F0502020204030204" pitchFamily="34" charset="0"/>
                <a:cs typeface="Calibri" panose="020F0502020204030204" pitchFamily="34" charset="0"/>
                <a:sym typeface="Calibri"/>
              </a:rPr>
              <a:t>Name: </a:t>
            </a:r>
            <a:r>
              <a:rPr lang="en-US" altLang="zh-TW" sz="2000" dirty="0" err="1">
                <a:latin typeface="Calibri" panose="020F0502020204030204" pitchFamily="34" charset="0"/>
                <a:cs typeface="Calibri" panose="020F0502020204030204" pitchFamily="34" charset="0"/>
                <a:sym typeface="Calibri"/>
              </a:rPr>
              <a:t>Schumi</a:t>
            </a:r>
            <a:r>
              <a:rPr lang="en-US" altLang="zh-TW" sz="2000" dirty="0">
                <a:latin typeface="Calibri" panose="020F0502020204030204" pitchFamily="34" charset="0"/>
                <a:cs typeface="Calibri" panose="020F0502020204030204" pitchFamily="34" charset="0"/>
                <a:sym typeface="Calibri"/>
              </a:rPr>
              <a:t> </a:t>
            </a:r>
            <a:r>
              <a:rPr lang="en-US" altLang="zh-TW" sz="2000" dirty="0" err="1">
                <a:latin typeface="Calibri" panose="020F0502020204030204" pitchFamily="34" charset="0"/>
                <a:cs typeface="Calibri" panose="020F0502020204030204" pitchFamily="34" charset="0"/>
                <a:sym typeface="Calibri"/>
              </a:rPr>
              <a:t>Weng</a:t>
            </a:r>
            <a:r>
              <a:rPr lang="en-US" altLang="zh-TW" sz="2000" dirty="0">
                <a:latin typeface="Calibri" panose="020F0502020204030204" pitchFamily="34" charset="0"/>
                <a:cs typeface="Calibri" panose="020F0502020204030204" pitchFamily="34" charset="0"/>
                <a:sym typeface="Calibri"/>
              </a:rPr>
              <a:t> </a:t>
            </a:r>
            <a:r>
              <a:rPr lang="zh-TW" altLang="en-US" sz="2000" dirty="0">
                <a:latin typeface="Calibri" panose="020F0502020204030204" pitchFamily="34" charset="0"/>
                <a:cs typeface="Calibri" panose="020F0502020204030204" pitchFamily="34" charset="0"/>
                <a:sym typeface="Calibri"/>
              </a:rPr>
              <a:t>翁國哲</a:t>
            </a:r>
            <a:endParaRPr lang="en-US" altLang="zh-TW" sz="2000" dirty="0">
              <a:latin typeface="Calibri" panose="020F0502020204030204" pitchFamily="34" charset="0"/>
              <a:cs typeface="Calibri" panose="020F0502020204030204" pitchFamily="34" charset="0"/>
              <a:sym typeface="Calibri"/>
            </a:endParaRPr>
          </a:p>
          <a:p>
            <a:pPr marL="271463" indent="-271463" defTabSz="1219170" eaLnBrk="0" fontAlgn="base" hangingPunct="0">
              <a:lnSpc>
                <a:spcPct val="200000"/>
              </a:lnSpc>
              <a:spcBef>
                <a:spcPct val="0"/>
              </a:spcBef>
              <a:spcAft>
                <a:spcPts val="600"/>
              </a:spcAft>
              <a:buSzPct val="100000"/>
              <a:buFont typeface="Arial" panose="020B0604020202020204" pitchFamily="34" charset="0"/>
              <a:buChar char="■"/>
            </a:pPr>
            <a:r>
              <a:rPr lang="en-US" altLang="zh-TW" sz="2000" dirty="0">
                <a:latin typeface="Calibri" panose="020F0502020204030204" pitchFamily="34" charset="0"/>
                <a:cs typeface="Calibri" panose="020F0502020204030204" pitchFamily="34" charset="0"/>
              </a:rPr>
              <a:t>Department: </a:t>
            </a:r>
            <a:r>
              <a:rPr lang="en-US" altLang="zh-TW" sz="2000" dirty="0">
                <a:latin typeface="Calibri" panose="020F0502020204030204" pitchFamily="34" charset="0"/>
                <a:cs typeface="Calibri" panose="020F0502020204030204" pitchFamily="34" charset="0"/>
                <a:sym typeface="Calibri"/>
              </a:rPr>
              <a:t>JIR810</a:t>
            </a:r>
          </a:p>
          <a:p>
            <a:pPr marL="271463" indent="-271463" defTabSz="1219170" eaLnBrk="0" fontAlgn="base" hangingPunct="0">
              <a:lnSpc>
                <a:spcPct val="200000"/>
              </a:lnSpc>
              <a:spcBef>
                <a:spcPct val="0"/>
              </a:spcBef>
              <a:spcAft>
                <a:spcPts val="600"/>
              </a:spcAft>
              <a:buSzPct val="100000"/>
              <a:buFont typeface="Arial" panose="020B0604020202020204" pitchFamily="34" charset="0"/>
              <a:buChar char="■"/>
            </a:pPr>
            <a:r>
              <a:rPr lang="en-US" altLang="zh-TW" sz="2000" dirty="0">
                <a:latin typeface="Calibri" panose="020F0502020204030204" pitchFamily="34" charset="0"/>
                <a:cs typeface="Calibri" panose="020F0502020204030204" pitchFamily="34" charset="0"/>
                <a:sym typeface="Calibri"/>
              </a:rPr>
              <a:t>Master Students in Environmental Engineering, NCKU</a:t>
            </a:r>
          </a:p>
          <a:p>
            <a:pPr marL="271463" indent="-271463" defTabSz="1219170" eaLnBrk="0" fontAlgn="base" hangingPunct="0">
              <a:lnSpc>
                <a:spcPct val="200000"/>
              </a:lnSpc>
              <a:spcBef>
                <a:spcPct val="0"/>
              </a:spcBef>
              <a:spcAft>
                <a:spcPts val="600"/>
              </a:spcAft>
              <a:buSzPct val="100000"/>
              <a:buFont typeface="Arial" panose="020B0604020202020204" pitchFamily="34" charset="0"/>
              <a:buChar char="■"/>
            </a:pPr>
            <a:r>
              <a:rPr lang="en-US" altLang="zh-TW" sz="2000" dirty="0">
                <a:latin typeface="Calibri" panose="020F0502020204030204" pitchFamily="34" charset="0"/>
                <a:cs typeface="Calibri" panose="020F0502020204030204" pitchFamily="34" charset="0"/>
                <a:sym typeface="Calibri"/>
              </a:rPr>
              <a:t>Interest: cycling, outdoor activities</a:t>
            </a:r>
          </a:p>
          <a:p>
            <a:pPr>
              <a:lnSpc>
                <a:spcPct val="200000"/>
              </a:lnSpc>
              <a:buClr>
                <a:srgbClr val="000000"/>
              </a:buClr>
              <a:buSzPts val="2400"/>
            </a:pPr>
            <a:endParaRPr lang="en-US" altLang="zh-TW" sz="2800" dirty="0">
              <a:solidFill>
                <a:srgbClr val="000000"/>
              </a:solidFill>
              <a:latin typeface="Calibri"/>
              <a:ea typeface="Calibri"/>
              <a:cs typeface="Calibri"/>
              <a:sym typeface="Calibri"/>
            </a:endParaRPr>
          </a:p>
          <a:p>
            <a:pPr marL="342900" indent="-342900">
              <a:lnSpc>
                <a:spcPct val="200000"/>
              </a:lnSpc>
              <a:buClr>
                <a:srgbClr val="000000"/>
              </a:buClr>
              <a:buSzPts val="2400"/>
              <a:buFont typeface="Wingdings" panose="05000000000000000000" pitchFamily="2" charset="2"/>
              <a:buChar char="n"/>
            </a:pPr>
            <a:endParaRPr lang="en-US" altLang="zh-TW" sz="2800" dirty="0" smtClean="0">
              <a:latin typeface="Calibri"/>
              <a:ea typeface="Calibri"/>
              <a:cs typeface="Calibri"/>
              <a:sym typeface="Calibri"/>
            </a:endParaRPr>
          </a:p>
          <a:p>
            <a:pPr>
              <a:lnSpc>
                <a:spcPct val="200000"/>
              </a:lnSpc>
              <a:buClr>
                <a:srgbClr val="000000"/>
              </a:buClr>
              <a:buSzPts val="2400"/>
            </a:pPr>
            <a:endParaRPr lang="en-US" altLang="zh-TW" sz="2800" dirty="0">
              <a:solidFill>
                <a:srgbClr val="000000"/>
              </a:solidFill>
              <a:latin typeface="Calibri"/>
              <a:ea typeface="Calibri"/>
              <a:cs typeface="Calibri"/>
              <a:sym typeface="Calibri"/>
            </a:endParaRPr>
          </a:p>
        </p:txBody>
      </p:sp>
      <p:pic>
        <p:nvPicPr>
          <p:cNvPr id="2" name="圖片 1"/>
          <p:cNvPicPr>
            <a:picLocks noChangeAspect="1"/>
          </p:cNvPicPr>
          <p:nvPr/>
        </p:nvPicPr>
        <p:blipFill rotWithShape="1">
          <a:blip r:embed="rId3" cstate="print">
            <a:extLst>
              <a:ext uri="{28A0092B-C50C-407E-A947-70E740481C1C}">
                <a14:useLocalDpi xmlns:a14="http://schemas.microsoft.com/office/drawing/2010/main" val="0"/>
              </a:ext>
            </a:extLst>
          </a:blip>
          <a:srcRect l="13845" r="14203" b="20110"/>
          <a:stretch/>
        </p:blipFill>
        <p:spPr>
          <a:xfrm>
            <a:off x="6589578" y="3420623"/>
            <a:ext cx="4442215" cy="2774407"/>
          </a:xfrm>
          <a:prstGeom prst="rect">
            <a:avLst/>
          </a:prstGeom>
        </p:spPr>
      </p:pic>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2823" y="706425"/>
            <a:ext cx="3415726" cy="2561795"/>
          </a:xfrm>
          <a:prstGeom prst="rect">
            <a:avLst/>
          </a:prstGeom>
        </p:spPr>
      </p:pic>
    </p:spTree>
    <p:extLst>
      <p:ext uri="{BB962C8B-B14F-4D97-AF65-F5344CB8AC3E}">
        <p14:creationId xmlns:p14="http://schemas.microsoft.com/office/powerpoint/2010/main" val="22948750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latin typeface="Arial" panose="020B0604020202020204" pitchFamily="34" charset="0"/>
                <a:cs typeface="Arial" panose="020B0604020202020204" pitchFamily="34" charset="0"/>
              </a:rPr>
              <a:t>Self-Introduction</a:t>
            </a:r>
            <a:endParaRPr lang="zh-TW" altLang="en-US" dirty="0">
              <a:latin typeface="Arial" panose="020B0604020202020204" pitchFamily="34" charset="0"/>
              <a:cs typeface="Arial" panose="020B0604020202020204" pitchFamily="34" charset="0"/>
            </a:endParaRPr>
          </a:p>
        </p:txBody>
      </p:sp>
      <p:sp>
        <p:nvSpPr>
          <p:cNvPr id="2" name="TextBox 1"/>
          <p:cNvSpPr txBox="1"/>
          <p:nvPr/>
        </p:nvSpPr>
        <p:spPr>
          <a:xfrm>
            <a:off x="2136001" y="2841199"/>
            <a:ext cx="8107127" cy="3139321"/>
          </a:xfrm>
          <a:prstGeom prst="rect">
            <a:avLst/>
          </a:prstGeom>
          <a:noFill/>
        </p:spPr>
        <p:txBody>
          <a:bodyPr wrap="square" rtlCol="0">
            <a:spAutoFit/>
          </a:bodyPr>
          <a:lstStyle/>
          <a:p>
            <a:pPr marL="285750" indent="-285750">
              <a:buFont typeface="Arial" panose="020B0604020202020204" pitchFamily="34" charset="0"/>
              <a:buChar char="•"/>
            </a:pPr>
            <a:r>
              <a:rPr lang="en-US" b="1" i="1" u="sng" dirty="0">
                <a:latin typeface="Calibri" panose="020F0502020204030204" pitchFamily="34" charset="0"/>
                <a:cs typeface="Calibri" panose="020F0502020204030204" pitchFamily="34" charset="0"/>
              </a:rPr>
              <a:t>Name</a:t>
            </a:r>
            <a:r>
              <a:rPr lang="en-US" dirty="0">
                <a:latin typeface="Calibri" panose="020F0502020204030204" pitchFamily="34" charset="0"/>
                <a:cs typeface="Calibri" panose="020F0502020204030204" pitchFamily="34" charset="0"/>
              </a:rPr>
              <a:t>: Kent Tan </a:t>
            </a:r>
            <a:r>
              <a:rPr lang="zh-CN" altLang="en-US" dirty="0">
                <a:latin typeface="Calibri" panose="020F0502020204030204" pitchFamily="34" charset="0"/>
                <a:cs typeface="Calibri" panose="020F0502020204030204" pitchFamily="34" charset="0"/>
              </a:rPr>
              <a:t>陳建豪</a:t>
            </a:r>
            <a:r>
              <a:rPr lang="en-US" altLang="zh-CN"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altLang="zh-CN" b="1" i="1" u="sng" dirty="0">
                <a:latin typeface="Calibri" panose="020F0502020204030204" pitchFamily="34" charset="0"/>
                <a:cs typeface="Calibri" panose="020F0502020204030204" pitchFamily="34" charset="0"/>
              </a:rPr>
              <a:t>Nationality</a:t>
            </a:r>
            <a:r>
              <a:rPr lang="en-US" altLang="zh-CN" dirty="0">
                <a:latin typeface="Calibri" panose="020F0502020204030204" pitchFamily="34" charset="0"/>
                <a:cs typeface="Calibri" panose="020F0502020204030204" pitchFamily="34" charset="0"/>
              </a:rPr>
              <a:t>: Malaysian</a:t>
            </a:r>
          </a:p>
          <a:p>
            <a:pPr marL="285750" indent="-285750">
              <a:buFont typeface="Arial" panose="020B0604020202020204" pitchFamily="34" charset="0"/>
              <a:buChar char="•"/>
            </a:pPr>
            <a:r>
              <a:rPr lang="en-US" altLang="zh-CN" b="1" i="1" u="sng" dirty="0">
                <a:latin typeface="Calibri" panose="020F0502020204030204" pitchFamily="34" charset="0"/>
                <a:cs typeface="Calibri" panose="020F0502020204030204" pitchFamily="34" charset="0"/>
              </a:rPr>
              <a:t>Education:</a:t>
            </a:r>
          </a:p>
          <a:p>
            <a:pPr marL="742950" lvl="1" indent="-285750">
              <a:buFont typeface="Wingdings" panose="05000000000000000000" pitchFamily="2" charset="2"/>
              <a:buChar char="Ø"/>
            </a:pPr>
            <a:r>
              <a:rPr lang="en-US" altLang="zh-CN" dirty="0">
                <a:latin typeface="Calibri" panose="020F0502020204030204" pitchFamily="34" charset="0"/>
                <a:cs typeface="Calibri" panose="020F0502020204030204" pitchFamily="34" charset="0"/>
              </a:rPr>
              <a:t>Shanghai Jiao Tong University (Sept 2018- JUN 2022)</a:t>
            </a:r>
          </a:p>
          <a:p>
            <a:pPr marL="1200150" lvl="2"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Bachelor program in School of Aeronautics and Astronautics</a:t>
            </a:r>
          </a:p>
          <a:p>
            <a:pPr marL="1200150" lvl="2"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Recipients of Chinese Government Scholarships</a:t>
            </a:r>
            <a:endParaRPr lang="en-US" altLang="zh-CN" b="1" i="1" u="sng"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altLang="zh-CN" dirty="0">
                <a:latin typeface="Calibri" panose="020F0502020204030204" pitchFamily="34" charset="0"/>
                <a:cs typeface="Calibri" panose="020F0502020204030204" pitchFamily="34" charset="0"/>
              </a:rPr>
              <a:t>National Cheng Kung University (Sept 2022-    )</a:t>
            </a:r>
          </a:p>
          <a:p>
            <a:pPr marL="1200150" lvl="2"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Master program in Institute of Aeronautics &amp; Astronautics</a:t>
            </a:r>
          </a:p>
          <a:p>
            <a:pPr marL="1200150" lvl="2"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Research Topic: Flame Stability and Emission Characteristics of Fuels in Gas Turbine Combustor</a:t>
            </a:r>
          </a:p>
          <a:p>
            <a:pPr marL="285750" indent="-285750">
              <a:buFont typeface="Arial" panose="020B0604020202020204" pitchFamily="34" charset="0"/>
              <a:buChar char="•"/>
            </a:pPr>
            <a:r>
              <a:rPr lang="en-US" altLang="zh-CN" dirty="0">
                <a:latin typeface="Calibri" panose="020F0502020204030204" pitchFamily="34" charset="0"/>
                <a:cs typeface="Calibri" panose="020F0502020204030204" pitchFamily="34" charset="0"/>
              </a:rPr>
              <a:t>Language: Chinese/English/</a:t>
            </a:r>
            <a:r>
              <a:rPr lang="en-US" altLang="zh-CN" dirty="0" err="1">
                <a:latin typeface="Calibri" panose="020F0502020204030204" pitchFamily="34" charset="0"/>
                <a:cs typeface="Calibri" panose="020F0502020204030204" pitchFamily="34" charset="0"/>
              </a:rPr>
              <a:t>Hokkien</a:t>
            </a:r>
            <a:r>
              <a:rPr lang="en-US" altLang="zh-CN" dirty="0">
                <a:latin typeface="Calibri" panose="020F0502020204030204" pitchFamily="34" charset="0"/>
                <a:cs typeface="Calibri" panose="020F0502020204030204" pitchFamily="34" charset="0"/>
              </a:rPr>
              <a:t>/Malay</a:t>
            </a:r>
          </a:p>
        </p:txBody>
      </p:sp>
    </p:spTree>
    <p:extLst>
      <p:ext uri="{BB962C8B-B14F-4D97-AF65-F5344CB8AC3E}">
        <p14:creationId xmlns:p14="http://schemas.microsoft.com/office/powerpoint/2010/main" val="581597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188166" y="2103370"/>
            <a:ext cx="7920000" cy="649499"/>
          </a:xfrm>
        </p:spPr>
        <p:txBody>
          <a:bodyPr/>
          <a:lstStyle/>
          <a:p>
            <a:r>
              <a:rPr lang="en-US" altLang="zh-TW" sz="3000" dirty="0"/>
              <a:t>Self - Introduction </a:t>
            </a:r>
            <a:endParaRPr lang="zh-TW" altLang="en-US" sz="3000" dirty="0"/>
          </a:p>
        </p:txBody>
      </p:sp>
      <p:sp>
        <p:nvSpPr>
          <p:cNvPr id="4" name="文字版面配置區 3"/>
          <p:cNvSpPr>
            <a:spLocks noGrp="1"/>
          </p:cNvSpPr>
          <p:nvPr>
            <p:ph type="body" sz="quarter" idx="10"/>
          </p:nvPr>
        </p:nvSpPr>
        <p:spPr>
          <a:xfrm>
            <a:off x="312611" y="2752869"/>
            <a:ext cx="7067517" cy="3675926"/>
          </a:xfrm>
        </p:spPr>
        <p:txBody>
          <a:bodyPr/>
          <a:lstStyle/>
          <a:p>
            <a:pPr>
              <a:lnSpc>
                <a:spcPct val="150000"/>
              </a:lnSpc>
            </a:pPr>
            <a:r>
              <a:rPr lang="en-US" altLang="zh-TW" b="1" dirty="0" smtClean="0">
                <a:latin typeface="Calibri" panose="020F0502020204030204" pitchFamily="34" charset="0"/>
                <a:cs typeface="Calibri" panose="020F0502020204030204" pitchFamily="34" charset="0"/>
              </a:rPr>
              <a:t>Name </a:t>
            </a:r>
            <a:r>
              <a:rPr lang="en-US" altLang="zh-TW" b="1" dirty="0">
                <a:latin typeface="Calibri" panose="020F0502020204030204" pitchFamily="34" charset="0"/>
                <a:cs typeface="Calibri" panose="020F0502020204030204" pitchFamily="34" charset="0"/>
              </a:rPr>
              <a:t>: </a:t>
            </a:r>
            <a:r>
              <a:rPr lang="en-US" altLang="zh-TW" b="1" dirty="0" smtClean="0">
                <a:latin typeface="Calibri" panose="020F0502020204030204" pitchFamily="34" charset="0"/>
                <a:cs typeface="Calibri" panose="020F0502020204030204" pitchFamily="34" charset="0"/>
              </a:rPr>
              <a:t> </a:t>
            </a:r>
            <a:r>
              <a:rPr lang="en-US" altLang="zh-TW" sz="1800" dirty="0" smtClean="0">
                <a:latin typeface="Calibri" panose="020F0502020204030204" pitchFamily="34" charset="0"/>
                <a:cs typeface="Calibri" panose="020F0502020204030204" pitchFamily="34" charset="0"/>
              </a:rPr>
              <a:t>Jacky </a:t>
            </a:r>
            <a:r>
              <a:rPr lang="en-US" altLang="zh-TW" sz="1800" dirty="0">
                <a:latin typeface="Calibri" panose="020F0502020204030204" pitchFamily="34" charset="0"/>
                <a:cs typeface="Calibri" panose="020F0502020204030204" pitchFamily="34" charset="0"/>
              </a:rPr>
              <a:t>Hung</a:t>
            </a:r>
          </a:p>
          <a:p>
            <a:pPr>
              <a:lnSpc>
                <a:spcPct val="150000"/>
              </a:lnSpc>
            </a:pPr>
            <a:r>
              <a:rPr lang="en-US" altLang="zh-TW" b="1" dirty="0">
                <a:latin typeface="Calibri" panose="020F0502020204030204" pitchFamily="34" charset="0"/>
                <a:cs typeface="Calibri" panose="020F0502020204030204" pitchFamily="34" charset="0"/>
              </a:rPr>
              <a:t>Department</a:t>
            </a:r>
            <a:r>
              <a:rPr lang="zh-TW" altLang="en-US" b="1" dirty="0">
                <a:latin typeface="Calibri" panose="020F0502020204030204" pitchFamily="34" charset="0"/>
                <a:cs typeface="Calibri" panose="020F0502020204030204" pitchFamily="34" charset="0"/>
              </a:rPr>
              <a:t> </a:t>
            </a:r>
            <a:r>
              <a:rPr lang="en-US" altLang="zh-TW" b="1" dirty="0">
                <a:latin typeface="Calibri" panose="020F0502020204030204" pitchFamily="34" charset="0"/>
                <a:cs typeface="Calibri" panose="020F0502020204030204" pitchFamily="34" charset="0"/>
              </a:rPr>
              <a:t>:</a:t>
            </a:r>
            <a:r>
              <a:rPr lang="zh-TW" altLang="en-US" b="1" dirty="0">
                <a:latin typeface="Calibri" panose="020F0502020204030204" pitchFamily="34" charset="0"/>
                <a:cs typeface="Calibri" panose="020F0502020204030204" pitchFamily="34" charset="0"/>
              </a:rPr>
              <a:t> </a:t>
            </a:r>
            <a:r>
              <a:rPr lang="en-US" altLang="zh-TW" sz="1800" dirty="0">
                <a:latin typeface="Calibri" panose="020F0502020204030204" pitchFamily="34" charset="0"/>
                <a:cs typeface="Calibri" panose="020F0502020204030204" pitchFamily="34" charset="0"/>
              </a:rPr>
              <a:t>T5R303</a:t>
            </a:r>
          </a:p>
          <a:p>
            <a:pPr>
              <a:lnSpc>
                <a:spcPct val="150000"/>
              </a:lnSpc>
            </a:pPr>
            <a:r>
              <a:rPr lang="en-US" altLang="zh-TW" b="1" dirty="0">
                <a:latin typeface="Calibri" panose="020F0502020204030204" pitchFamily="34" charset="0"/>
                <a:cs typeface="Calibri" panose="020F0502020204030204" pitchFamily="34" charset="0"/>
              </a:rPr>
              <a:t>R</a:t>
            </a:r>
            <a:r>
              <a:rPr lang="en-US" altLang="zh-TW" b="1" dirty="0" smtClean="0">
                <a:latin typeface="Calibri" panose="020F0502020204030204" pitchFamily="34" charset="0"/>
                <a:cs typeface="Calibri" panose="020F0502020204030204" pitchFamily="34" charset="0"/>
              </a:rPr>
              <a:t>esearch </a:t>
            </a:r>
            <a:r>
              <a:rPr lang="en-US" altLang="zh-TW" b="1" dirty="0">
                <a:latin typeface="Calibri" panose="020F0502020204030204" pitchFamily="34" charset="0"/>
                <a:cs typeface="Calibri" panose="020F0502020204030204" pitchFamily="34" charset="0"/>
              </a:rPr>
              <a:t>and </a:t>
            </a:r>
            <a:r>
              <a:rPr lang="en-US" altLang="zh-TW" b="1" dirty="0" smtClean="0">
                <a:latin typeface="Calibri" panose="020F0502020204030204" pitchFamily="34" charset="0"/>
                <a:cs typeface="Calibri" panose="020F0502020204030204" pitchFamily="34" charset="0"/>
              </a:rPr>
              <a:t>develop : </a:t>
            </a:r>
            <a:r>
              <a:rPr lang="en-US" altLang="zh-TW" sz="1800" dirty="0">
                <a:latin typeface="Calibri" panose="020F0502020204030204" pitchFamily="34" charset="0"/>
                <a:cs typeface="Calibri" panose="020F0502020204030204" pitchFamily="34" charset="0"/>
              </a:rPr>
              <a:t>AGL-Like Kernel Hardening &amp; </a:t>
            </a:r>
            <a:r>
              <a:rPr lang="en-US" altLang="zh-TW" sz="1800" dirty="0" err="1">
                <a:latin typeface="Calibri" panose="020F0502020204030204" pitchFamily="34" charset="0"/>
                <a:cs typeface="Calibri" panose="020F0502020204030204" pitchFamily="34" charset="0"/>
              </a:rPr>
              <a:t>AppArmor</a:t>
            </a:r>
            <a:endParaRPr lang="en-US" altLang="zh-TW" sz="1800" dirty="0">
              <a:latin typeface="Calibri" panose="020F0502020204030204" pitchFamily="34" charset="0"/>
              <a:cs typeface="Calibri" panose="020F0502020204030204" pitchFamily="34" charset="0"/>
            </a:endParaRPr>
          </a:p>
          <a:p>
            <a:pPr>
              <a:lnSpc>
                <a:spcPct val="150000"/>
              </a:lnSpc>
            </a:pPr>
            <a:r>
              <a:rPr lang="en-US" altLang="zh-TW" b="1" dirty="0" smtClean="0">
                <a:latin typeface="Calibri" panose="020F0502020204030204" pitchFamily="34" charset="0"/>
                <a:cs typeface="Calibri" panose="020F0502020204030204" pitchFamily="34" charset="0"/>
              </a:rPr>
              <a:t>University </a:t>
            </a:r>
            <a:r>
              <a:rPr lang="en-US" altLang="zh-TW" b="1" dirty="0">
                <a:latin typeface="Calibri" panose="020F0502020204030204" pitchFamily="34" charset="0"/>
                <a:cs typeface="Calibri" panose="020F0502020204030204" pitchFamily="34" charset="0"/>
              </a:rPr>
              <a:t>: </a:t>
            </a:r>
            <a:r>
              <a:rPr lang="en-US" altLang="zh-TW" sz="1800" dirty="0">
                <a:latin typeface="Calibri" panose="020F0502020204030204" pitchFamily="34" charset="0"/>
                <a:cs typeface="Calibri" panose="020F0502020204030204" pitchFamily="34" charset="0"/>
              </a:rPr>
              <a:t>National Changhua University of Education (NCUE)</a:t>
            </a:r>
          </a:p>
          <a:p>
            <a:pPr>
              <a:lnSpc>
                <a:spcPct val="150000"/>
              </a:lnSpc>
            </a:pPr>
            <a:r>
              <a:rPr lang="en-US" altLang="zh-TW" b="1" dirty="0">
                <a:latin typeface="Calibri" panose="020F0502020204030204" pitchFamily="34" charset="0"/>
                <a:cs typeface="Calibri" panose="020F0502020204030204" pitchFamily="34" charset="0"/>
              </a:rPr>
              <a:t>M</a:t>
            </a:r>
            <a:r>
              <a:rPr lang="en-US" altLang="zh-TW" b="1" dirty="0" smtClean="0">
                <a:latin typeface="Calibri" panose="020F0502020204030204" pitchFamily="34" charset="0"/>
                <a:cs typeface="Calibri" panose="020F0502020204030204" pitchFamily="34" charset="0"/>
              </a:rPr>
              <a:t>aster's degree : </a:t>
            </a:r>
            <a:r>
              <a:rPr lang="en-US" altLang="zh-TW" sz="1800" dirty="0" smtClean="0">
                <a:latin typeface="Calibri" panose="020F0502020204030204" pitchFamily="34" charset="0"/>
                <a:cs typeface="Calibri" panose="020F0502020204030204" pitchFamily="34" charset="0"/>
              </a:rPr>
              <a:t>Computer </a:t>
            </a:r>
            <a:r>
              <a:rPr lang="en-US" altLang="zh-TW" sz="1800" dirty="0">
                <a:latin typeface="Calibri" panose="020F0502020204030204" pitchFamily="34" charset="0"/>
                <a:cs typeface="Calibri" panose="020F0502020204030204" pitchFamily="34" charset="0"/>
              </a:rPr>
              <a:t>Science and Information Engineering</a:t>
            </a:r>
          </a:p>
          <a:p>
            <a:pPr>
              <a:lnSpc>
                <a:spcPct val="150000"/>
              </a:lnSpc>
            </a:pPr>
            <a:r>
              <a:rPr lang="en-US" altLang="zh-TW" b="1" dirty="0">
                <a:latin typeface="Calibri" panose="020F0502020204030204" pitchFamily="34" charset="0"/>
                <a:cs typeface="Calibri" panose="020F0502020204030204" pitchFamily="34" charset="0"/>
              </a:rPr>
              <a:t>Hobby : </a:t>
            </a:r>
            <a:r>
              <a:rPr lang="en-US" altLang="zh-TW" sz="1800" dirty="0">
                <a:latin typeface="Calibri" panose="020F0502020204030204" pitchFamily="34" charset="0"/>
                <a:cs typeface="Calibri" panose="020F0502020204030204" pitchFamily="34" charset="0"/>
              </a:rPr>
              <a:t>Playing basketball </a:t>
            </a:r>
            <a:r>
              <a:rPr lang="zh-TW" altLang="en-US" sz="1800" dirty="0">
                <a:latin typeface="Calibri" panose="020F0502020204030204" pitchFamily="34" charset="0"/>
                <a:cs typeface="Calibri" panose="020F0502020204030204" pitchFamily="34" charset="0"/>
              </a:rPr>
              <a:t>、</a:t>
            </a:r>
            <a:r>
              <a:rPr lang="en-US" altLang="zh-TW" sz="1800" dirty="0">
                <a:latin typeface="Calibri" panose="020F0502020204030204" pitchFamily="34" charset="0"/>
                <a:cs typeface="Calibri" panose="020F0502020204030204" pitchFamily="34" charset="0"/>
              </a:rPr>
              <a:t>Watching movies</a:t>
            </a:r>
            <a:endParaRPr lang="zh-TW" altLang="en-US" sz="1800" dirty="0">
              <a:latin typeface="Calibri" panose="020F0502020204030204" pitchFamily="34" charset="0"/>
              <a:cs typeface="Calibri" panose="020F0502020204030204" pitchFamily="34" charset="0"/>
            </a:endParaRPr>
          </a:p>
        </p:txBody>
      </p:sp>
      <p:pic>
        <p:nvPicPr>
          <p:cNvPr id="2" name="圖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4572" y="2752870"/>
            <a:ext cx="4376949" cy="3282712"/>
          </a:xfrm>
          <a:prstGeom prst="rect">
            <a:avLst/>
          </a:prstGeom>
        </p:spPr>
      </p:pic>
    </p:spTree>
    <p:extLst>
      <p:ext uri="{BB962C8B-B14F-4D97-AF65-F5344CB8AC3E}">
        <p14:creationId xmlns:p14="http://schemas.microsoft.com/office/powerpoint/2010/main" val="3735187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Self-Introduction</a:t>
            </a:r>
            <a:endParaRPr lang="zh-TW" altLang="en-US" dirty="0"/>
          </a:p>
        </p:txBody>
      </p:sp>
      <p:sp>
        <p:nvSpPr>
          <p:cNvPr id="5" name="矩形 4"/>
          <p:cNvSpPr/>
          <p:nvPr/>
        </p:nvSpPr>
        <p:spPr>
          <a:xfrm>
            <a:off x="606000" y="880558"/>
            <a:ext cx="5236861" cy="4666021"/>
          </a:xfrm>
          <a:prstGeom prst="rect">
            <a:avLst/>
          </a:prstGeom>
        </p:spPr>
        <p:txBody>
          <a:bodyPr wrap="square">
            <a:spAutoFit/>
          </a:bodyPr>
          <a:lstStyle/>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Name: </a:t>
            </a:r>
            <a:r>
              <a:rPr lang="en-US" altLang="zh-TW" dirty="0">
                <a:latin typeface="Calibri" panose="020F0502020204030204" pitchFamily="34" charset="0"/>
                <a:cs typeface="Calibri" panose="020F0502020204030204" pitchFamily="34" charset="0"/>
              </a:rPr>
              <a:t>YiHan Wu</a:t>
            </a:r>
            <a:r>
              <a:rPr lang="zh-TW" altLang="en-US" dirty="0">
                <a:latin typeface="Calibri" panose="020F0502020204030204" pitchFamily="34" charset="0"/>
                <a:cs typeface="Calibri" panose="020F0502020204030204" pitchFamily="34" charset="0"/>
              </a:rPr>
              <a:t> </a:t>
            </a:r>
            <a:r>
              <a:rPr lang="en-US" altLang="zh-TW" dirty="0">
                <a:latin typeface="Calibri" panose="020F0502020204030204" pitchFamily="34" charset="0"/>
                <a:cs typeface="Calibri" panose="020F0502020204030204" pitchFamily="34" charset="0"/>
              </a:rPr>
              <a:t>(</a:t>
            </a:r>
            <a:r>
              <a:rPr lang="zh-TW" altLang="en-US" dirty="0">
                <a:latin typeface="Calibri" panose="020F0502020204030204" pitchFamily="34" charset="0"/>
                <a:cs typeface="Calibri" panose="020F0502020204030204" pitchFamily="34" charset="0"/>
              </a:rPr>
              <a:t>吳苡菡</a:t>
            </a:r>
            <a:r>
              <a:rPr lang="en-US" altLang="zh-TW" dirty="0">
                <a:latin typeface="Calibri" panose="020F0502020204030204" pitchFamily="34" charset="0"/>
                <a:cs typeface="Calibri" panose="020F0502020204030204" pitchFamily="34" charset="0"/>
              </a:rPr>
              <a:t>)</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Department: </a:t>
            </a:r>
            <a:r>
              <a:rPr lang="en-US" altLang="zh-TW" dirty="0">
                <a:latin typeface="Calibri" panose="020F0502020204030204" pitchFamily="34" charset="0"/>
                <a:cs typeface="Calibri" panose="020F0502020204030204" pitchFamily="34" charset="0"/>
              </a:rPr>
              <a:t>Connected Home – H1R101</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School: </a:t>
            </a:r>
            <a:r>
              <a:rPr lang="en-US" altLang="zh-TW" dirty="0">
                <a:latin typeface="Calibri" panose="020F0502020204030204" pitchFamily="34" charset="0"/>
                <a:cs typeface="Calibri" panose="020F0502020204030204" pitchFamily="34" charset="0"/>
              </a:rPr>
              <a:t>NCU</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Major: </a:t>
            </a:r>
            <a:r>
              <a:rPr lang="en-US" altLang="zh-TW" dirty="0">
                <a:latin typeface="Calibri" panose="020F0502020204030204" pitchFamily="34" charset="0"/>
                <a:cs typeface="Calibri" panose="020F0502020204030204" pitchFamily="34" charset="0"/>
              </a:rPr>
              <a:t>Computer Science</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Lab: </a:t>
            </a:r>
            <a:r>
              <a:rPr lang="en-US" altLang="zh-TW" dirty="0">
                <a:latin typeface="Calibri" panose="020F0502020204030204" pitchFamily="34" charset="0"/>
                <a:cs typeface="Calibri" panose="020F0502020204030204" pitchFamily="34" charset="0"/>
              </a:rPr>
              <a:t>Computer Architecture and System Technologies Lab</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Research field: </a:t>
            </a:r>
            <a:r>
              <a:rPr lang="en-US" altLang="zh-TW" dirty="0">
                <a:latin typeface="Calibri" panose="020F0502020204030204" pitchFamily="34" charset="0"/>
                <a:cs typeface="Calibri" panose="020F0502020204030204" pitchFamily="34" charset="0"/>
              </a:rPr>
              <a:t>Non-volatile memory systems for machine learning</a:t>
            </a:r>
          </a:p>
          <a:p>
            <a:pPr marL="271463" lvl="0" indent="-271463" defTabSz="1219170" eaLnBrk="0" fontAlgn="base" hangingPunct="0">
              <a:lnSpc>
                <a:spcPct val="150000"/>
              </a:lnSpc>
              <a:spcBef>
                <a:spcPct val="0"/>
              </a:spcBef>
              <a:spcAft>
                <a:spcPts val="600"/>
              </a:spcAft>
              <a:buSzPct val="100000"/>
              <a:buFont typeface="Arial" panose="020B0604020202020204" pitchFamily="34" charset="0"/>
              <a:buChar char="■"/>
            </a:pPr>
            <a:r>
              <a:rPr lang="en-US" altLang="zh-TW" b="1" dirty="0">
                <a:latin typeface="Calibri" panose="020F0502020204030204" pitchFamily="34" charset="0"/>
                <a:cs typeface="Calibri" panose="020F0502020204030204" pitchFamily="34" charset="0"/>
              </a:rPr>
              <a:t>Expertise: </a:t>
            </a:r>
            <a:r>
              <a:rPr lang="en-US" altLang="zh-TW" dirty="0">
                <a:latin typeface="Calibri" panose="020F0502020204030204" pitchFamily="34" charset="0"/>
                <a:cs typeface="Calibri" panose="020F0502020204030204" pitchFamily="34" charset="0"/>
              </a:rPr>
              <a:t>Embedded system, Emerging memory, Wi-Fi networking</a:t>
            </a:r>
          </a:p>
        </p:txBody>
      </p:sp>
      <p:pic>
        <p:nvPicPr>
          <p:cNvPr id="3" name="圖片 2"/>
          <p:cNvPicPr>
            <a:picLocks noChangeAspect="1"/>
          </p:cNvPicPr>
          <p:nvPr/>
        </p:nvPicPr>
        <p:blipFill rotWithShape="1">
          <a:blip r:embed="rId2" cstate="print">
            <a:extLst>
              <a:ext uri="{28A0092B-C50C-407E-A947-70E740481C1C}">
                <a14:useLocalDpi xmlns:a14="http://schemas.microsoft.com/office/drawing/2010/main" val="0"/>
              </a:ext>
            </a:extLst>
          </a:blip>
          <a:srcRect l="12021" r="4012"/>
          <a:stretch/>
        </p:blipFill>
        <p:spPr>
          <a:xfrm>
            <a:off x="6781800" y="766258"/>
            <a:ext cx="4165600" cy="4969461"/>
          </a:xfrm>
          <a:prstGeom prst="rect">
            <a:avLst/>
          </a:prstGeom>
        </p:spPr>
      </p:pic>
    </p:spTree>
    <p:extLst>
      <p:ext uri="{BB962C8B-B14F-4D97-AF65-F5344CB8AC3E}">
        <p14:creationId xmlns:p14="http://schemas.microsoft.com/office/powerpoint/2010/main" val="2383057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07" y="419558"/>
            <a:ext cx="8241891" cy="433629"/>
          </a:xfrm>
        </p:spPr>
        <p:txBody>
          <a:bodyPr/>
          <a:lstStyle/>
          <a:p>
            <a:r>
              <a:rPr lang="en-US" altLang="zh-TW" sz="2400" u="sng" dirty="0" smtClean="0">
                <a:solidFill>
                  <a:schemeClr val="tx1">
                    <a:lumMod val="95000"/>
                    <a:lumOff val="5000"/>
                  </a:schemeClr>
                </a:solidFill>
              </a:rPr>
              <a:t>About me </a:t>
            </a:r>
            <a:r>
              <a:rPr lang="en-US" altLang="zh-TW" sz="2400" dirty="0" smtClean="0">
                <a:solidFill>
                  <a:schemeClr val="tx1">
                    <a:lumMod val="95000"/>
                    <a:lumOff val="5000"/>
                  </a:schemeClr>
                </a:solidFill>
              </a:rPr>
              <a:t>:-  </a:t>
            </a:r>
            <a:r>
              <a:rPr lang="en-US" altLang="zh-TW" sz="2400" dirty="0">
                <a:solidFill>
                  <a:srgbClr val="02579E"/>
                </a:solidFill>
              </a:rPr>
              <a:t/>
            </a:r>
            <a:br>
              <a:rPr lang="en-US" altLang="zh-TW" sz="2400" dirty="0">
                <a:solidFill>
                  <a:srgbClr val="02579E"/>
                </a:solidFill>
              </a:rPr>
            </a:br>
            <a:endParaRPr lang="en-US" altLang="zh-TW" sz="2400" dirty="0">
              <a:solidFill>
                <a:srgbClr val="02579E"/>
              </a:solidFill>
            </a:endParaRPr>
          </a:p>
        </p:txBody>
      </p:sp>
      <p:sp>
        <p:nvSpPr>
          <p:cNvPr id="5" name="Rectangle 4"/>
          <p:cNvSpPr/>
          <p:nvPr/>
        </p:nvSpPr>
        <p:spPr>
          <a:xfrm>
            <a:off x="395907" y="921640"/>
            <a:ext cx="6481030" cy="3108543"/>
          </a:xfrm>
          <a:prstGeom prst="rect">
            <a:avLst/>
          </a:prstGeom>
        </p:spPr>
        <p:txBody>
          <a:bodyPr wrap="square">
            <a:spAutoFit/>
          </a:bodyPr>
          <a:lstStyle/>
          <a:p>
            <a:pPr lvl="0" eaLnBrk="0" fontAlgn="base" hangingPunct="0">
              <a:spcBef>
                <a:spcPct val="0"/>
              </a:spcBef>
              <a:spcAft>
                <a:spcPct val="0"/>
              </a:spcAft>
            </a:pPr>
            <a:r>
              <a:rPr lang="zh-TW" altLang="zh-TW" b="1" u="sng" dirty="0">
                <a:solidFill>
                  <a:srgbClr val="02579E"/>
                </a:solidFill>
                <a:latin typeface="Calibri" panose="020F0502020204030204" pitchFamily="34" charset="0"/>
                <a:ea typeface="Söhne"/>
                <a:cs typeface="Calibri" panose="020F0502020204030204" pitchFamily="34" charset="0"/>
              </a:rPr>
              <a:t>Name</a:t>
            </a:r>
            <a:r>
              <a:rPr lang="zh-TW" altLang="zh-TW" dirty="0">
                <a:solidFill>
                  <a:srgbClr val="02579E"/>
                </a:solidFill>
                <a:latin typeface="Calibri" panose="020F0502020204030204" pitchFamily="34" charset="0"/>
                <a:ea typeface="Söhne"/>
                <a:cs typeface="Calibri" panose="020F0502020204030204" pitchFamily="34" charset="0"/>
              </a:rPr>
              <a:t>:</a:t>
            </a:r>
            <a:r>
              <a:rPr lang="zh-TW" altLang="zh-TW" dirty="0">
                <a:solidFill>
                  <a:srgbClr val="000000"/>
                </a:solidFill>
                <a:latin typeface="Calibri" panose="020F0502020204030204" pitchFamily="34" charset="0"/>
                <a:ea typeface="Söhne"/>
                <a:cs typeface="Calibri" panose="020F0502020204030204" pitchFamily="34" charset="0"/>
              </a:rPr>
              <a:t> Devika</a:t>
            </a:r>
            <a:r>
              <a:rPr lang="en-US" altLang="zh-TW" dirty="0">
                <a:solidFill>
                  <a:srgbClr val="000000"/>
                </a:solidFill>
                <a:latin typeface="Calibri" panose="020F0502020204030204" pitchFamily="34" charset="0"/>
                <a:ea typeface="Söhne"/>
                <a:cs typeface="Calibri" panose="020F0502020204030204" pitchFamily="34" charset="0"/>
              </a:rPr>
              <a:t> Verma </a:t>
            </a:r>
          </a:p>
          <a:p>
            <a:pPr lvl="0" eaLnBrk="0" fontAlgn="base" hangingPunct="0">
              <a:spcBef>
                <a:spcPct val="0"/>
              </a:spcBef>
              <a:spcAft>
                <a:spcPct val="0"/>
              </a:spcAft>
            </a:pPr>
            <a:endParaRPr lang="en-US" altLang="zh-TW" sz="1600" dirty="0">
              <a:solidFill>
                <a:srgbClr val="000000"/>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r>
              <a:rPr lang="en-US" altLang="zh-TW" b="1" dirty="0">
                <a:solidFill>
                  <a:srgbClr val="02579E"/>
                </a:solidFill>
                <a:latin typeface="Calibri" panose="020F0502020204030204" pitchFamily="34" charset="0"/>
                <a:ea typeface="Söhne"/>
                <a:cs typeface="Calibri" panose="020F0502020204030204" pitchFamily="34" charset="0"/>
              </a:rPr>
              <a:t>Nationality: </a:t>
            </a:r>
            <a:r>
              <a:rPr lang="en-US" altLang="zh-TW" dirty="0">
                <a:latin typeface="Calibri" panose="020F0502020204030204" pitchFamily="34" charset="0"/>
                <a:cs typeface="Calibri" panose="020F0502020204030204" pitchFamily="34" charset="0"/>
              </a:rPr>
              <a:t>Indian</a:t>
            </a:r>
            <a:endParaRPr lang="en-US" altLang="zh-TW" b="1" dirty="0">
              <a:solidFill>
                <a:srgbClr val="02579E"/>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endParaRPr lang="en-US" altLang="zh-TW" sz="1600" dirty="0">
              <a:solidFill>
                <a:srgbClr val="000000"/>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r>
              <a:rPr lang="zh-TW" altLang="zh-TW" b="1" u="sng" dirty="0">
                <a:solidFill>
                  <a:srgbClr val="02579E"/>
                </a:solidFill>
                <a:latin typeface="Calibri" panose="020F0502020204030204" pitchFamily="34" charset="0"/>
                <a:ea typeface="Söhne"/>
                <a:cs typeface="Calibri" panose="020F0502020204030204" pitchFamily="34" charset="0"/>
              </a:rPr>
              <a:t>Educational Background</a:t>
            </a:r>
            <a:r>
              <a:rPr lang="zh-TW" altLang="zh-TW" b="1" dirty="0">
                <a:solidFill>
                  <a:srgbClr val="02579E"/>
                </a:solidFill>
                <a:latin typeface="Calibri" panose="020F0502020204030204" pitchFamily="34" charset="0"/>
                <a:ea typeface="Söhne"/>
                <a:cs typeface="Calibri" panose="020F0502020204030204" pitchFamily="34" charset="0"/>
              </a:rPr>
              <a:t>:</a:t>
            </a:r>
            <a:endParaRPr lang="en-US" altLang="zh-TW" b="1" dirty="0">
              <a:solidFill>
                <a:srgbClr val="02579E"/>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endParaRPr lang="zh-TW" altLang="zh-TW" sz="700" b="1" dirty="0">
              <a:solidFill>
                <a:srgbClr val="00B0F0"/>
              </a:solidFill>
              <a:latin typeface="Calibri" panose="020F0502020204030204" pitchFamily="34" charset="0"/>
              <a:ea typeface="Söhne"/>
              <a:cs typeface="Calibri" panose="020F0502020204030204" pitchFamily="34" charset="0"/>
            </a:endParaRPr>
          </a:p>
          <a:p>
            <a:pPr lvl="1" eaLnBrk="0" fontAlgn="base" hangingPunct="0">
              <a:spcBef>
                <a:spcPct val="0"/>
              </a:spcBef>
              <a:spcAft>
                <a:spcPct val="0"/>
              </a:spcAft>
              <a:buFontTx/>
              <a:buChar char="•"/>
            </a:pPr>
            <a:r>
              <a:rPr lang="zh-TW" altLang="zh-TW" sz="1600" dirty="0">
                <a:solidFill>
                  <a:srgbClr val="000000"/>
                </a:solidFill>
                <a:latin typeface="Calibri" panose="020F0502020204030204" pitchFamily="34" charset="0"/>
                <a:ea typeface="Söhne"/>
                <a:cs typeface="Calibri" panose="020F0502020204030204" pitchFamily="34" charset="0"/>
              </a:rPr>
              <a:t>BSc in Physics and Mathematics</a:t>
            </a:r>
          </a:p>
          <a:p>
            <a:pPr lvl="1" eaLnBrk="0" fontAlgn="base" hangingPunct="0">
              <a:spcBef>
                <a:spcPct val="0"/>
              </a:spcBef>
              <a:spcAft>
                <a:spcPct val="0"/>
              </a:spcAft>
              <a:buFontTx/>
              <a:buChar char="•"/>
            </a:pPr>
            <a:r>
              <a:rPr lang="zh-TW" altLang="zh-TW" sz="1600" dirty="0">
                <a:solidFill>
                  <a:srgbClr val="000000"/>
                </a:solidFill>
                <a:latin typeface="Calibri" panose="020F0502020204030204" pitchFamily="34" charset="0"/>
                <a:ea typeface="Söhne"/>
                <a:cs typeface="Calibri" panose="020F0502020204030204" pitchFamily="34" charset="0"/>
              </a:rPr>
              <a:t>Master's degree in</a:t>
            </a:r>
            <a:r>
              <a:rPr lang="en-US" altLang="zh-TW" sz="1600" dirty="0">
                <a:solidFill>
                  <a:srgbClr val="000000"/>
                </a:solidFill>
                <a:latin typeface="Calibri" panose="020F0502020204030204" pitchFamily="34" charset="0"/>
                <a:ea typeface="Söhne"/>
                <a:cs typeface="Calibri" panose="020F0502020204030204" pitchFamily="34" charset="0"/>
              </a:rPr>
              <a:t> </a:t>
            </a:r>
            <a:r>
              <a:rPr lang="zh-TW" altLang="zh-TW" sz="1600" dirty="0">
                <a:solidFill>
                  <a:srgbClr val="000000"/>
                </a:solidFill>
                <a:latin typeface="Calibri" panose="020F0502020204030204" pitchFamily="34" charset="0"/>
                <a:ea typeface="Söhne"/>
                <a:cs typeface="Calibri" panose="020F0502020204030204" pitchFamily="34" charset="0"/>
              </a:rPr>
              <a:t> Mathematics </a:t>
            </a:r>
            <a:endParaRPr lang="en-US" altLang="zh-TW" sz="1600" dirty="0">
              <a:solidFill>
                <a:srgbClr val="000000"/>
              </a:solidFill>
              <a:latin typeface="Calibri" panose="020F0502020204030204" pitchFamily="34" charset="0"/>
              <a:ea typeface="Söhne"/>
              <a:cs typeface="Calibri" panose="020F0502020204030204" pitchFamily="34" charset="0"/>
            </a:endParaRPr>
          </a:p>
          <a:p>
            <a:pPr lvl="1" eaLnBrk="0" fontAlgn="base" hangingPunct="0">
              <a:spcBef>
                <a:spcPct val="0"/>
              </a:spcBef>
              <a:spcAft>
                <a:spcPct val="0"/>
              </a:spcAft>
            </a:pPr>
            <a:endParaRPr lang="zh-TW" altLang="zh-TW" sz="1100" dirty="0">
              <a:solidFill>
                <a:srgbClr val="000000"/>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r>
              <a:rPr lang="zh-TW" altLang="zh-TW" b="1" u="sng" dirty="0">
                <a:solidFill>
                  <a:srgbClr val="02579E"/>
                </a:solidFill>
                <a:latin typeface="Calibri" panose="020F0502020204030204" pitchFamily="34" charset="0"/>
                <a:ea typeface="Söhne"/>
                <a:cs typeface="Calibri" panose="020F0502020204030204" pitchFamily="34" charset="0"/>
              </a:rPr>
              <a:t>Current Pursuit</a:t>
            </a:r>
            <a:r>
              <a:rPr lang="zh-TW" altLang="zh-TW" b="1" dirty="0">
                <a:solidFill>
                  <a:srgbClr val="02579E"/>
                </a:solidFill>
                <a:latin typeface="Calibri" panose="020F0502020204030204" pitchFamily="34" charset="0"/>
                <a:ea typeface="Söhne"/>
                <a:cs typeface="Calibri" panose="020F0502020204030204" pitchFamily="34" charset="0"/>
              </a:rPr>
              <a:t>:</a:t>
            </a:r>
            <a:endParaRPr lang="en-US" altLang="zh-TW" b="1" dirty="0">
              <a:solidFill>
                <a:srgbClr val="02579E"/>
              </a:solidFill>
              <a:latin typeface="Calibri" panose="020F0502020204030204" pitchFamily="34" charset="0"/>
              <a:ea typeface="Söhne"/>
              <a:cs typeface="Calibri" panose="020F0502020204030204" pitchFamily="34" charset="0"/>
            </a:endParaRPr>
          </a:p>
          <a:p>
            <a:pPr lvl="0" eaLnBrk="0" fontAlgn="base" hangingPunct="0">
              <a:spcBef>
                <a:spcPct val="0"/>
              </a:spcBef>
              <a:spcAft>
                <a:spcPct val="0"/>
              </a:spcAft>
            </a:pPr>
            <a:endParaRPr lang="zh-TW" altLang="zh-TW" sz="600" b="1" dirty="0">
              <a:solidFill>
                <a:srgbClr val="00B0F0"/>
              </a:solidFill>
              <a:latin typeface="Calibri" panose="020F0502020204030204" pitchFamily="34" charset="0"/>
              <a:ea typeface="Söhne"/>
              <a:cs typeface="Calibri" panose="020F0502020204030204" pitchFamily="34" charset="0"/>
            </a:endParaRPr>
          </a:p>
          <a:p>
            <a:pPr lvl="1" eaLnBrk="0" fontAlgn="base" hangingPunct="0">
              <a:spcBef>
                <a:spcPct val="0"/>
              </a:spcBef>
              <a:spcAft>
                <a:spcPct val="0"/>
              </a:spcAft>
              <a:buFontTx/>
              <a:buChar char="•"/>
            </a:pPr>
            <a:r>
              <a:rPr lang="zh-TW" altLang="zh-TW" sz="1600" dirty="0">
                <a:solidFill>
                  <a:srgbClr val="000000"/>
                </a:solidFill>
                <a:latin typeface="Calibri" panose="020F0502020204030204" pitchFamily="34" charset="0"/>
                <a:ea typeface="Söhne"/>
                <a:cs typeface="Calibri" panose="020F0502020204030204" pitchFamily="34" charset="0"/>
              </a:rPr>
              <a:t>Currently pursuing </a:t>
            </a:r>
            <a:r>
              <a:rPr lang="en-US" altLang="zh-TW" sz="1600" dirty="0">
                <a:solidFill>
                  <a:srgbClr val="000000"/>
                </a:solidFill>
                <a:latin typeface="Calibri" panose="020F0502020204030204" pitchFamily="34" charset="0"/>
                <a:ea typeface="Söhne"/>
                <a:cs typeface="Calibri" panose="020F0502020204030204" pitchFamily="34" charset="0"/>
              </a:rPr>
              <a:t> </a:t>
            </a:r>
            <a:r>
              <a:rPr lang="zh-TW" altLang="zh-TW" sz="1600" dirty="0">
                <a:solidFill>
                  <a:srgbClr val="000000"/>
                </a:solidFill>
                <a:latin typeface="Calibri" panose="020F0502020204030204" pitchFamily="34" charset="0"/>
                <a:ea typeface="Söhne"/>
                <a:cs typeface="Calibri" panose="020F0502020204030204" pitchFamily="34" charset="0"/>
              </a:rPr>
              <a:t>Master's degree in Physics</a:t>
            </a:r>
            <a:r>
              <a:rPr lang="en-US" altLang="zh-TW" sz="1600" dirty="0">
                <a:solidFill>
                  <a:srgbClr val="000000"/>
                </a:solidFill>
                <a:latin typeface="Calibri" panose="020F0502020204030204" pitchFamily="34" charset="0"/>
                <a:ea typeface="Söhne"/>
                <a:cs typeface="Calibri" panose="020F0502020204030204" pitchFamily="34" charset="0"/>
              </a:rPr>
              <a:t> from NCKU.</a:t>
            </a:r>
          </a:p>
          <a:p>
            <a:pPr lvl="1" eaLnBrk="0" fontAlgn="base" hangingPunct="0">
              <a:spcBef>
                <a:spcPct val="0"/>
              </a:spcBef>
              <a:spcAft>
                <a:spcPct val="0"/>
              </a:spcAft>
            </a:pPr>
            <a:endParaRPr lang="en-US" altLang="zh-TW" sz="1600" dirty="0">
              <a:solidFill>
                <a:srgbClr val="000000"/>
              </a:solidFill>
              <a:ea typeface="Söhne"/>
            </a:endParaRPr>
          </a:p>
        </p:txBody>
      </p:sp>
      <p:sp>
        <p:nvSpPr>
          <p:cNvPr id="3" name="Rectangle 2"/>
          <p:cNvSpPr/>
          <p:nvPr/>
        </p:nvSpPr>
        <p:spPr>
          <a:xfrm>
            <a:off x="3930030" y="2368189"/>
            <a:ext cx="1521570" cy="523220"/>
          </a:xfrm>
          <a:prstGeom prst="rect">
            <a:avLst/>
          </a:prstGeom>
        </p:spPr>
        <p:txBody>
          <a:bodyPr wrap="none">
            <a:spAutoFit/>
          </a:bodyPr>
          <a:lstStyle/>
          <a:p>
            <a:r>
              <a:rPr lang="en-US" altLang="zh-TW" sz="2800" dirty="0">
                <a:latin typeface="Calibri" panose="020F0502020204030204" pitchFamily="34" charset="0"/>
                <a:cs typeface="Calibri" panose="020F0502020204030204" pitchFamily="34" charset="0"/>
              </a:rPr>
              <a:t>[</a:t>
            </a:r>
            <a:r>
              <a:rPr lang="en-US" altLang="zh-TW" sz="2000" dirty="0">
                <a:latin typeface="Calibri" panose="020F0502020204030204" pitchFamily="34" charset="0"/>
                <a:cs typeface="Calibri" panose="020F0502020204030204" pitchFamily="34" charset="0"/>
              </a:rPr>
              <a:t>from India</a:t>
            </a: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6" name="Rectangle 5"/>
          <p:cNvSpPr/>
          <p:nvPr/>
        </p:nvSpPr>
        <p:spPr>
          <a:xfrm>
            <a:off x="395907" y="3814739"/>
            <a:ext cx="6302479" cy="1915909"/>
          </a:xfrm>
          <a:prstGeom prst="rect">
            <a:avLst/>
          </a:prstGeom>
        </p:spPr>
        <p:txBody>
          <a:bodyPr wrap="square">
            <a:spAutoFit/>
          </a:bodyPr>
          <a:lstStyle/>
          <a:p>
            <a:r>
              <a:rPr lang="en-US" altLang="zh-TW" b="1" u="sng" dirty="0">
                <a:solidFill>
                  <a:srgbClr val="02579E"/>
                </a:solidFill>
                <a:latin typeface="Calibri" panose="020F0502020204030204" pitchFamily="34" charset="0"/>
                <a:cs typeface="Calibri" panose="020F0502020204030204" pitchFamily="34" charset="0"/>
              </a:rPr>
              <a:t>Department name and Role as an intern in WNC: </a:t>
            </a:r>
          </a:p>
          <a:p>
            <a:pPr marL="285750" indent="-285750">
              <a:buFont typeface="Arial" panose="020B0604020202020204" pitchFamily="34" charset="0"/>
              <a:buChar char="•"/>
            </a:pPr>
            <a:r>
              <a:rPr lang="en-US" altLang="zh-TW" dirty="0">
                <a:solidFill>
                  <a:schemeClr val="tx1">
                    <a:lumMod val="95000"/>
                    <a:lumOff val="5000"/>
                  </a:schemeClr>
                </a:solidFill>
                <a:latin typeface="Calibri" panose="020F0502020204030204" pitchFamily="34" charset="0"/>
                <a:cs typeface="Calibri" panose="020F0502020204030204" pitchFamily="34" charset="0"/>
              </a:rPr>
              <a:t>worked as an intern in S1 site under M50010</a:t>
            </a:r>
            <a:r>
              <a:rPr lang="en-US" altLang="zh-TW" dirty="0">
                <a:latin typeface="Calibri" panose="020F0502020204030204" pitchFamily="34" charset="0"/>
                <a:cs typeface="Calibri" panose="020F0502020204030204" pitchFamily="34" charset="0"/>
              </a:rPr>
              <a:t> department.</a:t>
            </a:r>
          </a:p>
          <a:p>
            <a:endParaRPr lang="en-US" altLang="zh-TW" sz="1050" b="1" u="sng" dirty="0">
              <a:solidFill>
                <a:srgbClr val="02579E"/>
              </a:solidFill>
              <a:latin typeface="Calibri" panose="020F0502020204030204" pitchFamily="34" charset="0"/>
              <a:cs typeface="Calibri" panose="020F0502020204030204" pitchFamily="34" charset="0"/>
            </a:endParaRPr>
          </a:p>
          <a:p>
            <a:r>
              <a:rPr lang="zh-TW" altLang="zh-TW" b="1" u="sng" dirty="0">
                <a:solidFill>
                  <a:srgbClr val="02579E"/>
                </a:solidFill>
                <a:latin typeface="Calibri" panose="020F0502020204030204" pitchFamily="34" charset="0"/>
                <a:ea typeface="Söhne"/>
                <a:cs typeface="Calibri" panose="020F0502020204030204" pitchFamily="34" charset="0"/>
              </a:rPr>
              <a:t>Role in the Project</a:t>
            </a:r>
            <a:r>
              <a:rPr lang="zh-TW" altLang="zh-TW" b="1" dirty="0">
                <a:solidFill>
                  <a:srgbClr val="02579E"/>
                </a:solidFill>
                <a:latin typeface="Calibri" panose="020F0502020204030204" pitchFamily="34" charset="0"/>
                <a:ea typeface="Söhne"/>
                <a:cs typeface="Calibri" panose="020F0502020204030204" pitchFamily="34" charset="0"/>
              </a:rPr>
              <a:t>:</a:t>
            </a:r>
            <a:endParaRPr lang="en-US" altLang="zh-TW" b="1" dirty="0">
              <a:solidFill>
                <a:srgbClr val="02579E"/>
              </a:solidFill>
              <a:latin typeface="Calibri" panose="020F0502020204030204" pitchFamily="34" charset="0"/>
              <a:ea typeface="Söhne"/>
              <a:cs typeface="Calibri" panose="020F0502020204030204" pitchFamily="34" charset="0"/>
            </a:endParaRPr>
          </a:p>
          <a:p>
            <a:r>
              <a:rPr lang="en-US" altLang="zh-TW" b="1" dirty="0">
                <a:latin typeface="Calibri" panose="020F0502020204030204" pitchFamily="34" charset="0"/>
                <a:cs typeface="Calibri" panose="020F0502020204030204" pitchFamily="34" charset="0"/>
              </a:rPr>
              <a:t>Data Collection and analysis:</a:t>
            </a:r>
            <a:r>
              <a:rPr lang="en-US" altLang="zh-TW" dirty="0">
                <a:latin typeface="Calibri" panose="020F0502020204030204" pitchFamily="34" charset="0"/>
                <a:cs typeface="Calibri" panose="020F0502020204030204" pitchFamily="34" charset="0"/>
              </a:rPr>
              <a:t> I contributed to the data </a:t>
            </a:r>
            <a:r>
              <a:rPr lang="en-US" altLang="zh-TW" dirty="0" smtClean="0">
                <a:latin typeface="Calibri" panose="020F0502020204030204" pitchFamily="34" charset="0"/>
                <a:cs typeface="Calibri" panose="020F0502020204030204" pitchFamily="34" charset="0"/>
              </a:rPr>
              <a:t>collection</a:t>
            </a:r>
            <a:r>
              <a:rPr lang="zh-TW" altLang="en-US" dirty="0" smtClean="0">
                <a:latin typeface="Calibri" panose="020F0502020204030204" pitchFamily="34" charset="0"/>
                <a:cs typeface="Calibri" panose="020F0502020204030204" pitchFamily="34" charset="0"/>
              </a:rPr>
              <a:t> </a:t>
            </a:r>
            <a:r>
              <a:rPr lang="en-US" altLang="zh-TW" dirty="0" smtClean="0">
                <a:latin typeface="Calibri" panose="020F0502020204030204" pitchFamily="34" charset="0"/>
                <a:cs typeface="Calibri" panose="020F0502020204030204" pitchFamily="34" charset="0"/>
              </a:rPr>
              <a:t>by </a:t>
            </a:r>
            <a:r>
              <a:rPr lang="en-US" altLang="zh-TW" dirty="0">
                <a:latin typeface="Calibri" panose="020F0502020204030204" pitchFamily="34" charset="0"/>
                <a:cs typeface="Calibri" panose="020F0502020204030204" pitchFamily="34" charset="0"/>
              </a:rPr>
              <a:t>using the VR scanning machine and fillet height to measure and </a:t>
            </a:r>
            <a:r>
              <a:rPr lang="en-US" altLang="zh-TW" dirty="0" smtClean="0">
                <a:latin typeface="Calibri" panose="020F0502020204030204" pitchFamily="34" charset="0"/>
                <a:cs typeface="Calibri" panose="020F0502020204030204" pitchFamily="34" charset="0"/>
              </a:rPr>
              <a:t>ensure </a:t>
            </a:r>
            <a:r>
              <a:rPr lang="en-US" altLang="zh-TW" dirty="0">
                <a:latin typeface="Calibri" panose="020F0502020204030204" pitchFamily="34" charset="0"/>
                <a:cs typeface="Calibri" panose="020F0502020204030204" pitchFamily="34" charset="0"/>
              </a:rPr>
              <a:t>data are within specs</a:t>
            </a:r>
            <a:r>
              <a:rPr lang="en-US" altLang="zh-TW" dirty="0"/>
              <a:t>.</a:t>
            </a:r>
            <a:r>
              <a:rPr lang="en-US" altLang="zh-TW" dirty="0">
                <a:solidFill>
                  <a:schemeClr val="tx1">
                    <a:lumMod val="95000"/>
                    <a:lumOff val="5000"/>
                  </a:schemeClr>
                </a:solidFill>
              </a:rPr>
              <a:t> </a:t>
            </a:r>
          </a:p>
        </p:txBody>
      </p:sp>
      <p:sp>
        <p:nvSpPr>
          <p:cNvPr id="7" name="Rectangle 6"/>
          <p:cNvSpPr/>
          <p:nvPr/>
        </p:nvSpPr>
        <p:spPr>
          <a:xfrm>
            <a:off x="395907" y="5784508"/>
            <a:ext cx="5339383" cy="646331"/>
          </a:xfrm>
          <a:prstGeom prst="rect">
            <a:avLst/>
          </a:prstGeom>
        </p:spPr>
        <p:txBody>
          <a:bodyPr wrap="square">
            <a:spAutoFit/>
          </a:bodyPr>
          <a:lstStyle/>
          <a:p>
            <a:r>
              <a:rPr lang="zh-TW" altLang="zh-TW" b="1" u="sng" dirty="0">
                <a:solidFill>
                  <a:srgbClr val="02579E"/>
                </a:solidFill>
                <a:ea typeface="Söhne"/>
              </a:rPr>
              <a:t>Motivation</a:t>
            </a:r>
            <a:r>
              <a:rPr lang="zh-TW" altLang="zh-TW" b="1" dirty="0">
                <a:solidFill>
                  <a:srgbClr val="02579E"/>
                </a:solidFill>
                <a:ea typeface="Söhne"/>
              </a:rPr>
              <a:t>:</a:t>
            </a:r>
            <a:r>
              <a:rPr lang="en-US" altLang="zh-TW" b="1" dirty="0">
                <a:solidFill>
                  <a:srgbClr val="02579E"/>
                </a:solidFill>
                <a:ea typeface="Söhne"/>
              </a:rPr>
              <a:t> </a:t>
            </a:r>
            <a:r>
              <a:rPr lang="en-US" altLang="zh-TW" dirty="0">
                <a:latin typeface="Calibri" panose="020F0502020204030204" pitchFamily="34" charset="0"/>
                <a:cs typeface="Calibri" panose="020F0502020204030204" pitchFamily="34" charset="0"/>
              </a:rPr>
              <a:t>Understanding the significance of </a:t>
            </a:r>
            <a:r>
              <a:rPr lang="en-US" altLang="zh-TW" dirty="0" err="1">
                <a:latin typeface="Calibri" panose="020F0502020204030204" pitchFamily="34" charset="0"/>
                <a:cs typeface="Calibri" panose="020F0502020204030204" pitchFamily="34" charset="0"/>
              </a:rPr>
              <a:t>Underfill</a:t>
            </a:r>
            <a:r>
              <a:rPr lang="en-US" altLang="zh-TW" dirty="0">
                <a:latin typeface="Calibri" panose="020F0502020204030204" pitchFamily="34" charset="0"/>
                <a:cs typeface="Calibri" panose="020F0502020204030204" pitchFamily="34" charset="0"/>
              </a:rPr>
              <a:t> in the electronics industry.</a:t>
            </a:r>
            <a:endParaRPr lang="zh-TW" altLang="en-US" dirty="0">
              <a:latin typeface="Calibri" panose="020F0502020204030204" pitchFamily="34" charset="0"/>
              <a:cs typeface="Calibri" panose="020F0502020204030204" pitchFamily="34" charset="0"/>
            </a:endParaRPr>
          </a:p>
        </p:txBody>
      </p:sp>
      <p:pic>
        <p:nvPicPr>
          <p:cNvPr id="8" name="Picture 5"/>
          <p:cNvPicPr>
            <a:picLocks noChangeAspect="1"/>
          </p:cNvPicPr>
          <p:nvPr/>
        </p:nvPicPr>
        <p:blipFill>
          <a:blip r:embed="rId2"/>
          <a:stretch>
            <a:fillRect/>
          </a:stretch>
        </p:blipFill>
        <p:spPr>
          <a:xfrm>
            <a:off x="7836075" y="921640"/>
            <a:ext cx="3137021" cy="2834551"/>
          </a:xfrm>
          <a:prstGeom prst="rect">
            <a:avLst/>
          </a:prstGeom>
        </p:spPr>
      </p:pic>
      <p:pic>
        <p:nvPicPr>
          <p:cNvPr id="9" name="Picture 4"/>
          <p:cNvPicPr>
            <a:picLocks noChangeAspect="1"/>
          </p:cNvPicPr>
          <p:nvPr/>
        </p:nvPicPr>
        <p:blipFill>
          <a:blip r:embed="rId3"/>
          <a:stretch>
            <a:fillRect/>
          </a:stretch>
        </p:blipFill>
        <p:spPr>
          <a:xfrm>
            <a:off x="7870699" y="4241069"/>
            <a:ext cx="3067772" cy="2039395"/>
          </a:xfrm>
          <a:prstGeom prst="rect">
            <a:avLst/>
          </a:prstGeom>
        </p:spPr>
      </p:pic>
    </p:spTree>
    <p:extLst>
      <p:ext uri="{BB962C8B-B14F-4D97-AF65-F5344CB8AC3E}">
        <p14:creationId xmlns:p14="http://schemas.microsoft.com/office/powerpoint/2010/main" val="3792335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Feedback</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2081737973"/>
              </p:ext>
            </p:extLst>
          </p:nvPr>
        </p:nvGraphicFramePr>
        <p:xfrm>
          <a:off x="605999" y="765475"/>
          <a:ext cx="10572405" cy="1554480"/>
        </p:xfrm>
        <a:graphic>
          <a:graphicData uri="http://schemas.openxmlformats.org/drawingml/2006/table">
            <a:tbl>
              <a:tblPr firstRow="1" bandRow="1">
                <a:tableStyleId>{E8B1032C-EA38-4F05-BA0D-38AFFFC7BED3}</a:tableStyleId>
              </a:tblPr>
              <a:tblGrid>
                <a:gridCol w="10572405">
                  <a:extLst>
                    <a:ext uri="{9D8B030D-6E8A-4147-A177-3AD203B41FA5}">
                      <a16:colId xmlns:a16="http://schemas.microsoft.com/office/drawing/2014/main" val="226974959"/>
                    </a:ext>
                  </a:extLst>
                </a:gridCol>
              </a:tblGrid>
              <a:tr h="1390292">
                <a:tc>
                  <a:txBody>
                    <a:bodyPr/>
                    <a:lstStyle/>
                    <a:p>
                      <a:r>
                        <a:rPr lang="en-US" altLang="zh-TW" sz="1600" kern="0" dirty="0" smtClean="0">
                          <a:solidFill>
                            <a:prstClr val="black"/>
                          </a:solidFill>
                          <a:sym typeface="Calibri"/>
                        </a:rPr>
                        <a:t>Brian:</a:t>
                      </a:r>
                      <a:r>
                        <a:rPr lang="en-US" altLang="zh-TW" sz="1600" kern="0" baseline="0" dirty="0" smtClean="0">
                          <a:solidFill>
                            <a:prstClr val="black"/>
                          </a:solidFill>
                          <a:sym typeface="Calibri"/>
                        </a:rPr>
                        <a:t> </a:t>
                      </a:r>
                    </a:p>
                    <a:p>
                      <a:r>
                        <a:rPr lang="en-US" altLang="zh-TW" sz="1600" b="0" dirty="0" smtClean="0"/>
                        <a:t>When developing projects and research work in the unit, I feel the spirit of teamwork and mutual assistance. I am honored to be able to try new system service optimization feasibility, performance analysis and establish a new report query mechanism for the team in the past two months. I also benefited a lot during the internship process. I participated in some online courses and lectures, learned To what many industries are facing. It is beneficial for me to integrate with the workplace in the future and to adapt and prepare early.</a:t>
                      </a:r>
                      <a:endParaRPr lang="zh-TW" altLang="en-US" sz="1600" b="0" dirty="0" smtClean="0"/>
                    </a:p>
                  </a:txBody>
                  <a:tcPr/>
                </a:tc>
                <a:extLst>
                  <a:ext uri="{0D108BD9-81ED-4DB2-BD59-A6C34878D82A}">
                    <a16:rowId xmlns:a16="http://schemas.microsoft.com/office/drawing/2014/main" val="760055493"/>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096128708"/>
              </p:ext>
            </p:extLst>
          </p:nvPr>
        </p:nvGraphicFramePr>
        <p:xfrm>
          <a:off x="606000" y="2471816"/>
          <a:ext cx="10572404" cy="1652016"/>
        </p:xfrm>
        <a:graphic>
          <a:graphicData uri="http://schemas.openxmlformats.org/drawingml/2006/table">
            <a:tbl>
              <a:tblPr firstRow="1" bandRow="1">
                <a:tableStyleId>{BC89EF96-8CEA-46FF-86C4-4CE0E7609802}</a:tableStyleId>
              </a:tblPr>
              <a:tblGrid>
                <a:gridCol w="10572404">
                  <a:extLst>
                    <a:ext uri="{9D8B030D-6E8A-4147-A177-3AD203B41FA5}">
                      <a16:colId xmlns:a16="http://schemas.microsoft.com/office/drawing/2014/main" val="2273653651"/>
                    </a:ext>
                  </a:extLst>
                </a:gridCol>
              </a:tblGrid>
              <a:tr h="1368664">
                <a:tc>
                  <a:txBody>
                    <a:bodyPr/>
                    <a:lstStyle/>
                    <a:p>
                      <a:r>
                        <a:rPr lang="en-US" altLang="zh-TW" sz="1600" kern="0" dirty="0" err="1" smtClean="0">
                          <a:solidFill>
                            <a:prstClr val="black"/>
                          </a:solidFill>
                          <a:sym typeface="Calibri"/>
                        </a:rPr>
                        <a:t>Schumi</a:t>
                      </a:r>
                      <a:r>
                        <a:rPr lang="en-US" altLang="zh-TW" sz="1600" kern="0" dirty="0" smtClean="0">
                          <a:solidFill>
                            <a:prstClr val="black"/>
                          </a:solidFill>
                          <a:sym typeface="Calibri"/>
                        </a:rPr>
                        <a:t>: </a:t>
                      </a:r>
                    </a:p>
                    <a:p>
                      <a:pPr marL="0" marR="0" lvl="0" indent="0" algn="l" rtl="0">
                        <a:lnSpc>
                          <a:spcPct val="90000"/>
                        </a:lnSpc>
                        <a:spcBef>
                          <a:spcPts val="0"/>
                        </a:spcBef>
                        <a:spcAft>
                          <a:spcPts val="0"/>
                        </a:spcAft>
                        <a:buClr>
                          <a:srgbClr val="000000"/>
                        </a:buClr>
                        <a:buSzPts val="2400"/>
                        <a:buFont typeface="Arial"/>
                        <a:buNone/>
                      </a:pPr>
                      <a:r>
                        <a:rPr lang="en-US" altLang="zh-TW" sz="1600" b="0" dirty="0" smtClean="0">
                          <a:latin typeface="Calibri"/>
                          <a:ea typeface="Calibri"/>
                          <a:cs typeface="Calibri"/>
                          <a:sym typeface="Calibri"/>
                        </a:rPr>
                        <a:t>Thanks WNC for providing me with internship opportunities through the industry-academia collaboration program. Over these two months, I have experienced the working life and come to realize the importance of cherishing precious vacation time. Sometimes, I am motivated to exercise and relax more before and after work. I have enjoyed experiencing the facilities of the hotel and have gained a deeper understanding of Hsinchu, a city at the forefront of the technology industry. During the internship period, I have made significant progress in project milestones, and I hope that the outcomes of the project can contribute to WNC's efforts in promoting the production of more sustainable products.</a:t>
                      </a:r>
                      <a:endParaRPr lang="en-US" altLang="zh-TW" sz="1600" b="0" dirty="0" smtClean="0">
                        <a:latin typeface="Calibri"/>
                        <a:ea typeface="Calibri"/>
                        <a:cs typeface="Calibri"/>
                        <a:sym typeface="Calibri"/>
                      </a:endParaRPr>
                    </a:p>
                  </a:txBody>
                  <a:tcPr/>
                </a:tc>
                <a:extLst>
                  <a:ext uri="{0D108BD9-81ED-4DB2-BD59-A6C34878D82A}">
                    <a16:rowId xmlns:a16="http://schemas.microsoft.com/office/drawing/2014/main" val="24239978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10505565"/>
              </p:ext>
            </p:extLst>
          </p:nvPr>
        </p:nvGraphicFramePr>
        <p:xfrm>
          <a:off x="605999" y="4206587"/>
          <a:ext cx="10572404" cy="1798320"/>
        </p:xfrm>
        <a:graphic>
          <a:graphicData uri="http://schemas.openxmlformats.org/drawingml/2006/table">
            <a:tbl>
              <a:tblPr firstRow="1" bandRow="1">
                <a:tableStyleId>{ED083AE6-46FA-4A59-8FB0-9F97EB10719F}</a:tableStyleId>
              </a:tblPr>
              <a:tblGrid>
                <a:gridCol w="10572404">
                  <a:extLst>
                    <a:ext uri="{9D8B030D-6E8A-4147-A177-3AD203B41FA5}">
                      <a16:colId xmlns:a16="http://schemas.microsoft.com/office/drawing/2014/main" val="2273653651"/>
                    </a:ext>
                  </a:extLst>
                </a:gridCol>
              </a:tblGrid>
              <a:tr h="370840">
                <a:tc>
                  <a:txBody>
                    <a:bodyPr/>
                    <a:lstStyle/>
                    <a:p>
                      <a:r>
                        <a:rPr lang="en-US" altLang="zh-TW" sz="1600" kern="0" dirty="0" smtClean="0">
                          <a:sym typeface="Calibri"/>
                        </a:rPr>
                        <a:t>Kent:</a:t>
                      </a:r>
                    </a:p>
                    <a:p>
                      <a:pPr marL="0" marR="0" indent="0" algn="l" defTabSz="1219170" rtl="0" eaLnBrk="1" fontAlgn="auto" latinLnBrk="0" hangingPunct="1">
                        <a:lnSpc>
                          <a:spcPct val="100000"/>
                        </a:lnSpc>
                        <a:spcBef>
                          <a:spcPts val="0"/>
                        </a:spcBef>
                        <a:spcAft>
                          <a:spcPts val="0"/>
                        </a:spcAft>
                        <a:buClrTx/>
                        <a:buSzTx/>
                        <a:buFontTx/>
                        <a:buNone/>
                        <a:tabLst/>
                        <a:defRPr/>
                      </a:pPr>
                      <a:r>
                        <a:rPr lang="en-US" sz="1600" dirty="0" smtClean="0"/>
                        <a:t>This internship has made me realized my lack of skills and the fact that learning is not only limited to the knowledge in books, but also on the skills needed in future career. Throughout the tasks</a:t>
                      </a:r>
                      <a:r>
                        <a:rPr lang="en-US" sz="1600" baseline="0" dirty="0" smtClean="0"/>
                        <a:t> assigned by department </a:t>
                      </a:r>
                      <a:r>
                        <a:rPr lang="en-US" sz="1600" dirty="0" smtClean="0"/>
                        <a:t>, I had several discussions with my mentor. He helped me a lot and</a:t>
                      </a:r>
                      <a:r>
                        <a:rPr lang="en-US" sz="1600" baseline="0" dirty="0" smtClean="0"/>
                        <a:t> inspire me</a:t>
                      </a:r>
                      <a:r>
                        <a:rPr lang="en-US" sz="1600" dirty="0" smtClean="0"/>
                        <a:t> that my thinking is rigid and I have to be more creative instead of limiting myself with some inflexible ideas. I am grateful that WNC has provided us with this opportunity for leaning and helped us with accommodation and transportation </a:t>
                      </a:r>
                      <a:r>
                        <a:rPr lang="en-US" sz="1600" smtClean="0"/>
                        <a:t>issues.</a:t>
                      </a:r>
                      <a:endParaRPr lang="en-US" altLang="zh-TW" sz="1600" kern="0" dirty="0" smtClean="0">
                        <a:solidFill>
                          <a:prstClr val="black"/>
                        </a:solidFill>
                        <a:sym typeface="Calibri"/>
                      </a:endParaRPr>
                    </a:p>
                  </a:txBody>
                  <a:tcPr/>
                </a:tc>
                <a:extLst>
                  <a:ext uri="{0D108BD9-81ED-4DB2-BD59-A6C34878D82A}">
                    <a16:rowId xmlns:a16="http://schemas.microsoft.com/office/drawing/2014/main" val="242399780"/>
                  </a:ext>
                </a:extLst>
              </a:tr>
            </a:tbl>
          </a:graphicData>
        </a:graphic>
      </p:graphicFrame>
    </p:spTree>
    <p:extLst>
      <p:ext uri="{BB962C8B-B14F-4D97-AF65-F5344CB8AC3E}">
        <p14:creationId xmlns:p14="http://schemas.microsoft.com/office/powerpoint/2010/main" val="4174337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Feedback</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1932875608"/>
              </p:ext>
            </p:extLst>
          </p:nvPr>
        </p:nvGraphicFramePr>
        <p:xfrm>
          <a:off x="605997" y="887395"/>
          <a:ext cx="10572405" cy="1554480"/>
        </p:xfrm>
        <a:graphic>
          <a:graphicData uri="http://schemas.openxmlformats.org/drawingml/2006/table">
            <a:tbl>
              <a:tblPr firstRow="1" bandRow="1">
                <a:tableStyleId>{BDBED569-4797-4DF1-A0F4-6AAB3CD982D8}</a:tableStyleId>
              </a:tblPr>
              <a:tblGrid>
                <a:gridCol w="10572405">
                  <a:extLst>
                    <a:ext uri="{9D8B030D-6E8A-4147-A177-3AD203B41FA5}">
                      <a16:colId xmlns:a16="http://schemas.microsoft.com/office/drawing/2014/main" val="226974959"/>
                    </a:ext>
                  </a:extLst>
                </a:gridCol>
              </a:tblGrid>
              <a:tr h="1130778">
                <a:tc>
                  <a:txBody>
                    <a:bodyPr/>
                    <a:lstStyle/>
                    <a:p>
                      <a:r>
                        <a:rPr lang="en-US" altLang="zh-TW" sz="1600" kern="0" baseline="0" dirty="0" smtClean="0">
                          <a:solidFill>
                            <a:prstClr val="black"/>
                          </a:solidFill>
                          <a:sym typeface="Calibri"/>
                        </a:rPr>
                        <a:t>Jacky: </a:t>
                      </a:r>
                    </a:p>
                    <a:p>
                      <a:pPr marL="0" indent="0">
                        <a:buNone/>
                      </a:pPr>
                      <a:r>
                        <a:rPr lang="en-US" altLang="zh-TW" sz="1600" b="0" kern="1200" smtClean="0">
                          <a:solidFill>
                            <a:schemeClr val="tx1">
                              <a:lumMod val="95000"/>
                              <a:lumOff val="5000"/>
                            </a:schemeClr>
                          </a:solidFill>
                          <a:latin typeface="+mn-lt"/>
                          <a:ea typeface="+mn-ea"/>
                          <a:cs typeface="+mn-cs"/>
                        </a:rPr>
                        <a:t>Unlike the professional knowledge that I have learned in the past, I have learned the skills that can be truly applied in the real workplace, how to find resources and how to cooperate with others in the process of solving problems, and at the same time, I realized that I still have a lot of areas to improve in terms of skills. This two-month internship is an important step in my career development. I would like to thank the team for their help and the company for providing me with such a valuable learning opportunity.</a:t>
                      </a:r>
                      <a:endParaRPr lang="en-US" altLang="zh-TW" sz="1600" b="0" kern="1200" dirty="0" smtClean="0">
                        <a:solidFill>
                          <a:schemeClr val="tx1">
                            <a:lumMod val="95000"/>
                            <a:lumOff val="5000"/>
                          </a:schemeClr>
                        </a:solidFill>
                        <a:latin typeface="+mn-lt"/>
                        <a:ea typeface="+mn-ea"/>
                        <a:cs typeface="+mn-cs"/>
                      </a:endParaRPr>
                    </a:p>
                  </a:txBody>
                  <a:tcPr/>
                </a:tc>
                <a:extLst>
                  <a:ext uri="{0D108BD9-81ED-4DB2-BD59-A6C34878D82A}">
                    <a16:rowId xmlns:a16="http://schemas.microsoft.com/office/drawing/2014/main" val="760055493"/>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205546188"/>
              </p:ext>
            </p:extLst>
          </p:nvPr>
        </p:nvGraphicFramePr>
        <p:xfrm>
          <a:off x="605996" y="3909031"/>
          <a:ext cx="10572405" cy="2133600"/>
        </p:xfrm>
        <a:graphic>
          <a:graphicData uri="http://schemas.openxmlformats.org/drawingml/2006/table">
            <a:tbl>
              <a:tblPr firstRow="1" bandRow="1">
                <a:tableStyleId>{5DA37D80-6434-44D0-A028-1B22A696006F}</a:tableStyleId>
              </a:tblPr>
              <a:tblGrid>
                <a:gridCol w="10572405">
                  <a:extLst>
                    <a:ext uri="{9D8B030D-6E8A-4147-A177-3AD203B41FA5}">
                      <a16:colId xmlns:a16="http://schemas.microsoft.com/office/drawing/2014/main" val="4251396196"/>
                    </a:ext>
                  </a:extLst>
                </a:gridCol>
              </a:tblGrid>
              <a:tr h="37084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600" dirty="0" err="1" smtClean="0"/>
                        <a:t>Devika</a:t>
                      </a:r>
                      <a:r>
                        <a:rPr lang="en-US" altLang="zh-TW" sz="1600" dirty="0" smtClean="0"/>
                        <a:t>:</a:t>
                      </a:r>
                      <a:r>
                        <a:rPr lang="zh-TW" altLang="en-US" sz="1600" dirty="0" smtClean="0"/>
                        <a:t> </a:t>
                      </a:r>
                      <a:endParaRPr lang="en-US" altLang="zh-TW" sz="1600" dirty="0" smtClean="0"/>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600" b="0" kern="1200" dirty="0" smtClean="0">
                          <a:solidFill>
                            <a:schemeClr val="tx1">
                              <a:lumMod val="95000"/>
                              <a:lumOff val="5000"/>
                            </a:schemeClr>
                          </a:solidFill>
                          <a:latin typeface="+mn-lt"/>
                          <a:ea typeface="+mn-ea"/>
                          <a:cs typeface="+mn-cs"/>
                        </a:rPr>
                        <a:t>Memories in WNC :- Working as an intern in WNC was a standout memory.</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b="0" kern="1200" dirty="0" smtClean="0">
                          <a:solidFill>
                            <a:schemeClr val="tx1">
                              <a:lumMod val="95000"/>
                              <a:lumOff val="5000"/>
                            </a:schemeClr>
                          </a:solidFill>
                          <a:latin typeface="+mn-lt"/>
                          <a:ea typeface="+mn-ea"/>
                          <a:cs typeface="+mn-cs"/>
                        </a:rPr>
                        <a:t>Every morning strategy sessions </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b="0" kern="1200" dirty="0" smtClean="0">
                          <a:solidFill>
                            <a:schemeClr val="tx1">
                              <a:lumMod val="95000"/>
                              <a:lumOff val="5000"/>
                            </a:schemeClr>
                          </a:solidFill>
                          <a:latin typeface="+mn-lt"/>
                          <a:ea typeface="+mn-ea"/>
                          <a:cs typeface="+mn-cs"/>
                        </a:rPr>
                        <a:t>Supportive mentorship</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b="0" kern="1200" dirty="0" smtClean="0">
                          <a:solidFill>
                            <a:schemeClr val="tx1">
                              <a:lumMod val="95000"/>
                              <a:lumOff val="5000"/>
                            </a:schemeClr>
                          </a:solidFill>
                          <a:latin typeface="+mn-lt"/>
                          <a:ea typeface="+mn-ea"/>
                          <a:cs typeface="+mn-cs"/>
                        </a:rPr>
                        <a:t>Learning new technology</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400" b="0" kern="1200" dirty="0" smtClean="0">
                          <a:solidFill>
                            <a:schemeClr val="tx1">
                              <a:lumMod val="95000"/>
                              <a:lumOff val="5000"/>
                            </a:schemeClr>
                          </a:solidFill>
                          <a:latin typeface="+mn-lt"/>
                          <a:ea typeface="+mn-ea"/>
                          <a:cs typeface="+mn-cs"/>
                        </a:rPr>
                        <a:t>Company wide events</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400" b="0" dirty="0" smtClean="0">
                        <a:solidFill>
                          <a:schemeClr val="tx1">
                            <a:lumMod val="95000"/>
                            <a:lumOff val="5000"/>
                          </a:schemeClr>
                        </a:solidFill>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95000"/>
                              <a:lumOff val="5000"/>
                            </a:schemeClr>
                          </a:solidFill>
                        </a:rPr>
                        <a:t>These memories continue to influence my career aspirations. The lessons learned and connections made during my internship at WNC have set a positive trajectory for my future endeavors. </a:t>
                      </a:r>
                    </a:p>
                  </a:txBody>
                  <a:tcPr/>
                </a:tc>
                <a:extLst>
                  <a:ext uri="{0D108BD9-81ED-4DB2-BD59-A6C34878D82A}">
                    <a16:rowId xmlns:a16="http://schemas.microsoft.com/office/drawing/2014/main" val="1417675307"/>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058878104"/>
              </p:ext>
            </p:extLst>
          </p:nvPr>
        </p:nvGraphicFramePr>
        <p:xfrm>
          <a:off x="605996" y="2642053"/>
          <a:ext cx="10572405" cy="1066800"/>
        </p:xfrm>
        <a:graphic>
          <a:graphicData uri="http://schemas.openxmlformats.org/drawingml/2006/table">
            <a:tbl>
              <a:tblPr firstRow="1" bandRow="1">
                <a:tableStyleId>{8799B23B-EC83-4686-B30A-512413B5E67A}</a:tableStyleId>
              </a:tblPr>
              <a:tblGrid>
                <a:gridCol w="10572405">
                  <a:extLst>
                    <a:ext uri="{9D8B030D-6E8A-4147-A177-3AD203B41FA5}">
                      <a16:colId xmlns:a16="http://schemas.microsoft.com/office/drawing/2014/main" val="4251396196"/>
                    </a:ext>
                  </a:extLst>
                </a:gridCol>
              </a:tblGrid>
              <a:tr h="370840">
                <a:tc>
                  <a:txBody>
                    <a:bodyPr/>
                    <a:lstStyle/>
                    <a:p>
                      <a:r>
                        <a:rPr lang="en-US" altLang="zh-TW" sz="1600" dirty="0" smtClean="0"/>
                        <a:t>YiHan:</a:t>
                      </a:r>
                      <a:endParaRPr lang="en-US" altLang="zh-TW" sz="1600" b="0" kern="1200" dirty="0" smtClean="0">
                        <a:solidFill>
                          <a:schemeClr val="tx1">
                            <a:lumMod val="95000"/>
                            <a:lumOff val="5000"/>
                          </a:schemeClr>
                        </a:solidFill>
                        <a:latin typeface="+mn-lt"/>
                        <a:ea typeface="+mn-ea"/>
                        <a:cs typeface="+mn-cs"/>
                      </a:endParaRPr>
                    </a:p>
                    <a:p>
                      <a:r>
                        <a:rPr lang="en-US" altLang="zh-TW" sz="1600" b="0" kern="1200" dirty="0" smtClean="0">
                          <a:solidFill>
                            <a:schemeClr val="tx1">
                              <a:lumMod val="95000"/>
                              <a:lumOff val="5000"/>
                            </a:schemeClr>
                          </a:solidFill>
                          <a:latin typeface="+mn-lt"/>
                          <a:ea typeface="+mn-ea"/>
                          <a:cs typeface="+mn-cs"/>
                        </a:rPr>
                        <a:t>Through the summer internship</a:t>
                      </a:r>
                      <a:r>
                        <a:rPr lang="en-US" altLang="zh-TW" sz="1600" b="0" kern="1200" baseline="0" dirty="0" smtClean="0">
                          <a:solidFill>
                            <a:schemeClr val="tx1">
                              <a:lumMod val="95000"/>
                              <a:lumOff val="5000"/>
                            </a:schemeClr>
                          </a:solidFill>
                          <a:latin typeface="+mn-lt"/>
                          <a:ea typeface="+mn-ea"/>
                          <a:cs typeface="+mn-cs"/>
                        </a:rPr>
                        <a:t> project</a:t>
                      </a:r>
                      <a:r>
                        <a:rPr lang="en-US" altLang="zh-TW" sz="1600" b="0" kern="1200" dirty="0" smtClean="0">
                          <a:solidFill>
                            <a:schemeClr val="tx1">
                              <a:lumMod val="95000"/>
                              <a:lumOff val="5000"/>
                            </a:schemeClr>
                          </a:solidFill>
                          <a:latin typeface="+mn-lt"/>
                          <a:ea typeface="+mn-ea"/>
                          <a:cs typeface="+mn-cs"/>
                        </a:rPr>
                        <a:t>, not only do I learn how to solve the problems encountering</a:t>
                      </a:r>
                      <a:r>
                        <a:rPr lang="en-US" altLang="zh-TW" sz="1600" b="0" kern="1200" baseline="0" dirty="0" smtClean="0">
                          <a:solidFill>
                            <a:schemeClr val="tx1">
                              <a:lumMod val="95000"/>
                              <a:lumOff val="5000"/>
                            </a:schemeClr>
                          </a:solidFill>
                          <a:latin typeface="+mn-lt"/>
                          <a:ea typeface="+mn-ea"/>
                          <a:cs typeface="+mn-cs"/>
                        </a:rPr>
                        <a:t> in the project</a:t>
                      </a:r>
                      <a:r>
                        <a:rPr lang="en-US" altLang="zh-TW" sz="1600" b="0" kern="1200" dirty="0" smtClean="0">
                          <a:solidFill>
                            <a:schemeClr val="tx1">
                              <a:lumMod val="95000"/>
                              <a:lumOff val="5000"/>
                            </a:schemeClr>
                          </a:solidFill>
                          <a:latin typeface="+mn-lt"/>
                          <a:ea typeface="+mn-ea"/>
                          <a:cs typeface="+mn-cs"/>
                        </a:rPr>
                        <a:t>, but I learn how to cooperate with colleagues. I make friends with lots of people and attain unforgettable experience, which let me have a positive attitude to my future career</a:t>
                      </a:r>
                      <a:r>
                        <a:rPr lang="en-US" altLang="zh-TW" sz="1600" b="0" kern="1200" baseline="0" dirty="0" smtClean="0">
                          <a:solidFill>
                            <a:schemeClr val="tx1">
                              <a:lumMod val="95000"/>
                              <a:lumOff val="5000"/>
                            </a:schemeClr>
                          </a:solidFill>
                          <a:latin typeface="+mn-lt"/>
                          <a:ea typeface="+mn-ea"/>
                          <a:cs typeface="+mn-cs"/>
                        </a:rPr>
                        <a:t>.</a:t>
                      </a:r>
                      <a:endParaRPr lang="en-US" altLang="zh-TW" sz="1600" b="0" kern="1200" dirty="0" smtClean="0">
                        <a:solidFill>
                          <a:schemeClr val="tx1">
                            <a:lumMod val="95000"/>
                            <a:lumOff val="5000"/>
                          </a:schemeClr>
                        </a:solidFill>
                        <a:latin typeface="+mn-lt"/>
                        <a:ea typeface="+mn-ea"/>
                        <a:cs typeface="+mn-cs"/>
                      </a:endParaRPr>
                    </a:p>
                  </a:txBody>
                  <a:tcPr/>
                </a:tc>
                <a:extLst>
                  <a:ext uri="{0D108BD9-81ED-4DB2-BD59-A6C34878D82A}">
                    <a16:rowId xmlns:a16="http://schemas.microsoft.com/office/drawing/2014/main" val="1417675307"/>
                  </a:ext>
                </a:extLst>
              </a:tr>
            </a:tbl>
          </a:graphicData>
        </a:graphic>
      </p:graphicFrame>
    </p:spTree>
    <p:extLst>
      <p:ext uri="{BB962C8B-B14F-4D97-AF65-F5344CB8AC3E}">
        <p14:creationId xmlns:p14="http://schemas.microsoft.com/office/powerpoint/2010/main" val="3902132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WNC 2022 v1.1">
  <a:themeElements>
    <a:clrScheme name="WNC 2022 v1.1">
      <a:dk1>
        <a:sysClr val="windowText" lastClr="000000"/>
      </a:dk1>
      <a:lt1>
        <a:sysClr val="window" lastClr="FFFFFF"/>
      </a:lt1>
      <a:dk2>
        <a:srgbClr val="007F9F"/>
      </a:dk2>
      <a:lt2>
        <a:srgbClr val="E3DED1"/>
      </a:lt2>
      <a:accent1>
        <a:srgbClr val="0775CF"/>
      </a:accent1>
      <a:accent2>
        <a:srgbClr val="BFD05F"/>
      </a:accent2>
      <a:accent3>
        <a:srgbClr val="019C7C"/>
      </a:accent3>
      <a:accent4>
        <a:srgbClr val="5EC7E8"/>
      </a:accent4>
      <a:accent5>
        <a:srgbClr val="9A84D8"/>
      </a:accent5>
      <a:accent6>
        <a:srgbClr val="DFA90D"/>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88607630-b62c-47f3-8d44-be6f65e9905b">Power Point</category>
    <SharedWithUsers xmlns="b7928887-a13f-4a0c-ba6b-edf00864e2e5">
      <UserInfo>
        <DisplayName>Paul Liu(劉玉龍)</DisplayName>
        <AccountId>2772</AccountId>
        <AccountType/>
      </UserInfo>
    </SharedWithUsers>
    <site xmlns="88607630-b62c-47f3-8d44-be6f65e9905b">HQ</site>
    <_dlc_DocId xmlns="b7928887-a13f-4a0c-ba6b-edf00864e2e5">SPMK-400393825-136</_dlc_DocId>
    <_dlc_DocIdUrl xmlns="b7928887-a13f-4a0c-ba6b-edf00864e2e5">
      <Url>https://mk.wnc.com.tw/_layouts/15/DocIdRedir.aspx?ID=SPMK-400393825-136</Url>
      <Description>SPMK-400393825-136</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144D456123924A8E85DB52980449BC" ma:contentTypeVersion="3" ma:contentTypeDescription="Create a new document." ma:contentTypeScope="" ma:versionID="064f7e676bab533904af4b546c3bca94">
  <xsd:schema xmlns:xsd="http://www.w3.org/2001/XMLSchema" xmlns:xs="http://www.w3.org/2001/XMLSchema" xmlns:p="http://schemas.microsoft.com/office/2006/metadata/properties" xmlns:ns2="b7928887-a13f-4a0c-ba6b-edf00864e2e5" xmlns:ns3="88607630-b62c-47f3-8d44-be6f65e9905b" targetNamespace="http://schemas.microsoft.com/office/2006/metadata/properties" ma:root="true" ma:fieldsID="d7d7c06e50afd1fca0c8cac0c2879362" ns2:_="" ns3:_="">
    <xsd:import namespace="b7928887-a13f-4a0c-ba6b-edf00864e2e5"/>
    <xsd:import namespace="88607630-b62c-47f3-8d44-be6f65e9905b"/>
    <xsd:element name="properties">
      <xsd:complexType>
        <xsd:sequence>
          <xsd:element name="documentManagement">
            <xsd:complexType>
              <xsd:all>
                <xsd:element ref="ns2:_dlc_DocId" minOccurs="0"/>
                <xsd:element ref="ns2:_dlc_DocIdUrl" minOccurs="0"/>
                <xsd:element ref="ns2:_dlc_DocIdPersistId" minOccurs="0"/>
                <xsd:element ref="ns3:category" minOccurs="0"/>
                <xsd:element ref="ns2:SharedWithUsers" minOccurs="0"/>
                <xsd:element ref="ns3:si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28887-a13f-4a0c-ba6b-edf00864e2e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8607630-b62c-47f3-8d44-be6f65e9905b" elementFormDefault="qualified">
    <xsd:import namespace="http://schemas.microsoft.com/office/2006/documentManagement/types"/>
    <xsd:import namespace="http://schemas.microsoft.com/office/infopath/2007/PartnerControls"/>
    <xsd:element name="category" ma:index="11" nillable="true" ma:displayName="category" ma:default="Word 中文" ma:format="Dropdown" ma:internalName="category">
      <xsd:simpleType>
        <xsd:restriction base="dms:Choice">
          <xsd:enumeration value="Word 中文"/>
          <xsd:enumeration value="Word English"/>
          <xsd:enumeration value="Excel 中文"/>
          <xsd:enumeration value="Excel English"/>
          <xsd:enumeration value="Power Point"/>
          <xsd:enumeration value="ISO"/>
        </xsd:restriction>
      </xsd:simpleType>
    </xsd:element>
    <xsd:element name="site" ma:index="13" nillable="true" ma:displayName="site" ma:format="Dropdown" ma:internalName="site">
      <xsd:simpleType>
        <xsd:restriction base="dms:Choice">
          <xsd:enumeration value="HQ"/>
          <xsd:enumeration value="啓佳通訊NQJ"/>
          <xsd:enumeration value="啓新通訊NQX"/>
          <xsd:enumeration value="啓基永昌NYC"/>
          <xsd:enumeration value="啓承技術NQC"/>
          <xsd:enumeration value="易碁控股WNCH"/>
          <xsd:enumeration value="永威控股NEWH"/>
          <xsd:enumeration value="佳碁控股ANCH"/>
          <xsd:enumeration value="WNC Japan Inc."/>
          <xsd:enumeration value="WNC VIETNAM CO., LTD."/>
          <xsd:enumeration value="WNC UK Limited"/>
          <xsd:enumeration value="W-NeWeb Corporation"/>
          <xsd:enumeration value="NeWeb Gmb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7A64EE2-A659-44BA-95EC-5C937B2AD42A}">
  <ds:schemaRefs>
    <ds:schemaRef ds:uri="http://schemas.microsoft.com/sharepoint/v3/contenttype/forms"/>
  </ds:schemaRefs>
</ds:datastoreItem>
</file>

<file path=customXml/itemProps2.xml><?xml version="1.0" encoding="utf-8"?>
<ds:datastoreItem xmlns:ds="http://schemas.openxmlformats.org/officeDocument/2006/customXml" ds:itemID="{06CAEDD3-D686-4C03-AB1B-40B825377F6D}">
  <ds:schemaRefs>
    <ds:schemaRef ds:uri="http://purl.org/dc/terms/"/>
    <ds:schemaRef ds:uri="88607630-b62c-47f3-8d44-be6f65e9905b"/>
    <ds:schemaRef ds:uri="http://schemas.microsoft.com/office/2006/documentManagement/types"/>
    <ds:schemaRef ds:uri="http://purl.org/dc/elements/1.1/"/>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b7928887-a13f-4a0c-ba6b-edf00864e2e5"/>
  </ds:schemaRefs>
</ds:datastoreItem>
</file>

<file path=customXml/itemProps3.xml><?xml version="1.0" encoding="utf-8"?>
<ds:datastoreItem xmlns:ds="http://schemas.openxmlformats.org/officeDocument/2006/customXml" ds:itemID="{11E8A148-9230-46A2-B064-D384B490A9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928887-a13f-4a0c-ba6b-edf00864e2e5"/>
    <ds:schemaRef ds:uri="88607630-b62c-47f3-8d44-be6f65e990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0A93D64-5244-47DC-842B-9174ADC583C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18982</TotalTime>
  <Words>1001</Words>
  <Application>Microsoft Office PowerPoint</Application>
  <PresentationFormat>寬螢幕</PresentationFormat>
  <Paragraphs>113</Paragraphs>
  <Slides>10</Slides>
  <Notes>4</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10</vt:i4>
      </vt:variant>
    </vt:vector>
  </HeadingPairs>
  <TitlesOfParts>
    <vt:vector size="20" baseType="lpstr">
      <vt:lpstr>黑体</vt:lpstr>
      <vt:lpstr>Söhne</vt:lpstr>
      <vt:lpstr>微軟正黑體</vt:lpstr>
      <vt:lpstr>新細明體</vt:lpstr>
      <vt:lpstr>Arial</vt:lpstr>
      <vt:lpstr>Arial Black</vt:lpstr>
      <vt:lpstr>Calibri</vt:lpstr>
      <vt:lpstr>Tahoma</vt:lpstr>
      <vt:lpstr>Wingdings</vt:lpstr>
      <vt:lpstr>WNC 2022 v1.1</vt:lpstr>
      <vt:lpstr>Team D Feedback </vt:lpstr>
      <vt:lpstr>Self Introduction</vt:lpstr>
      <vt:lpstr>Self Introduction</vt:lpstr>
      <vt:lpstr>Self-Introduction</vt:lpstr>
      <vt:lpstr>Self - Introduction </vt:lpstr>
      <vt:lpstr>Self-Introduction</vt:lpstr>
      <vt:lpstr>About me :-   </vt:lpstr>
      <vt:lpstr>Feedback</vt:lpstr>
      <vt:lpstr>Feedback</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wnc</dc:creator>
  <cp:lastModifiedBy>Schumi Weng(翁國哲)</cp:lastModifiedBy>
  <cp:revision>250</cp:revision>
  <dcterms:created xsi:type="dcterms:W3CDTF">2021-12-10T05:46:53Z</dcterms:created>
  <dcterms:modified xsi:type="dcterms:W3CDTF">2023-08-22T01:10:59Z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fedb0b28-67b2-454b-9715-a2039cf46a36</vt:lpwstr>
  </property>
  <property fmtid="{D5CDD505-2E9C-101B-9397-08002B2CF9AE}" pid="3" name="ContentTypeId">
    <vt:lpwstr>0x0101008C144D456123924A8E85DB52980449BC</vt:lpwstr>
  </property>
</Properties>
</file>